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91" r:id="rId3"/>
    <p:sldId id="292" r:id="rId4"/>
    <p:sldId id="293" r:id="rId5"/>
    <p:sldId id="294" r:id="rId6"/>
    <p:sldId id="276" r:id="rId7"/>
    <p:sldId id="274" r:id="rId8"/>
    <p:sldId id="295" r:id="rId9"/>
    <p:sldId id="296" r:id="rId10"/>
    <p:sldId id="257" r:id="rId11"/>
    <p:sldId id="263" r:id="rId12"/>
    <p:sldId id="264" r:id="rId13"/>
    <p:sldId id="297" r:id="rId14"/>
    <p:sldId id="298" r:id="rId15"/>
    <p:sldId id="267" r:id="rId16"/>
    <p:sldId id="268" r:id="rId17"/>
    <p:sldId id="299" r:id="rId18"/>
    <p:sldId id="271" r:id="rId19"/>
    <p:sldId id="272" r:id="rId20"/>
    <p:sldId id="273" r:id="rId21"/>
    <p:sldId id="275" r:id="rId22"/>
    <p:sldId id="300" r:id="rId23"/>
    <p:sldId id="301" r:id="rId24"/>
    <p:sldId id="302" r:id="rId25"/>
    <p:sldId id="303" r:id="rId26"/>
    <p:sldId id="304" r:id="rId27"/>
    <p:sldId id="305" r:id="rId28"/>
    <p:sldId id="306" r:id="rId29"/>
    <p:sldId id="307" r:id="rId30"/>
    <p:sldId id="308" r:id="rId31"/>
    <p:sldId id="309" r:id="rId32"/>
    <p:sldId id="311" r:id="rId33"/>
    <p:sldId id="312" r:id="rId34"/>
    <p:sldId id="279" r:id="rId35"/>
    <p:sldId id="313" r:id="rId36"/>
    <p:sldId id="314" r:id="rId37"/>
    <p:sldId id="315" r:id="rId38"/>
    <p:sldId id="316"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24"/>
    <p:restoredTop sz="94690"/>
  </p:normalViewPr>
  <p:slideViewPr>
    <p:cSldViewPr snapToGrid="0">
      <p:cViewPr varScale="1">
        <p:scale>
          <a:sx n="119" d="100"/>
          <a:sy n="119" d="100"/>
        </p:scale>
        <p:origin x="94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5T12:39:36.016"/>
    </inkml:context>
    <inkml:brush xml:id="br0">
      <inkml:brushProperty name="width" value="0.05" units="cm"/>
      <inkml:brushProperty name="height" value="0.3" units="cm"/>
      <inkml:brushProperty name="color" value="#849398"/>
      <inkml:brushProperty name="inkEffects" value="pencil"/>
    </inkml:brush>
  </inkml:definitions>
  <inkml:trace contextRef="#ctx0" brushRef="#br0">0 1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5T12:39:37.774"/>
    </inkml:context>
    <inkml:brush xml:id="br0">
      <inkml:brushProperty name="width" value="0.05" units="cm"/>
      <inkml:brushProperty name="height" value="0.3" units="cm"/>
      <inkml:brushProperty name="color" value="#849398"/>
      <inkml:brushProperty name="inkEffects" value="pencil"/>
    </inkml:brush>
  </inkml:definitions>
  <inkml:trace contextRef="#ctx0" brushRef="#br0">1 1 16383,'0'0'0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5T12:39:39.346"/>
    </inkml:context>
    <inkml:brush xml:id="br0">
      <inkml:brushProperty name="width" value="0.05" units="cm"/>
      <inkml:brushProperty name="height" value="0.3" units="cm"/>
      <inkml:brushProperty name="color" value="#849398"/>
      <inkml:brushProperty name="inkEffects" value="pencil"/>
    </inkml:brush>
  </inkml:definitions>
  <inkml:trace contextRef="#ctx0" brushRef="#br0">1 0 16383,'0'0'0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5T12:46:21.629"/>
    </inkml:context>
    <inkml:brush xml:id="br0">
      <inkml:brushProperty name="width" value="0.05" units="cm"/>
      <inkml:brushProperty name="height" value="0.3" units="cm"/>
      <inkml:brushProperty name="color" value="#849398"/>
      <inkml:brushProperty name="inkEffects" value="pencil"/>
    </inkml:brush>
  </inkml:definitions>
  <inkml:trace contextRef="#ctx0" brushRef="#br0">6 0 16383,'-3'0'0,"1"0"0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5T12:46:22.415"/>
    </inkml:context>
    <inkml:brush xml:id="br0">
      <inkml:brushProperty name="width" value="0.05" units="cm"/>
      <inkml:brushProperty name="height" value="0.3" units="cm"/>
      <inkml:brushProperty name="color" value="#849398"/>
      <inkml:brushProperty name="inkEffects" value="pencil"/>
    </inkml:brush>
  </inkml:definitions>
  <inkml:trace contextRef="#ctx0" brushRef="#br0">12 0 16383,'-6'0'0,"1"0"0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C9543D-ADC4-F243-9B81-73435EC6FC24}" type="datetimeFigureOut">
              <a:rPr lang="fr-FR" smtClean="0"/>
              <a:t>08/05/2025</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7B4FBA-EBA4-9843-8BF4-92CEFD42AC98}" type="slidenum">
              <a:rPr lang="fr-FR" smtClean="0"/>
              <a:t>‹n°›</a:t>
            </a:fld>
            <a:endParaRPr lang="fr-FR"/>
          </a:p>
        </p:txBody>
      </p:sp>
    </p:spTree>
    <p:extLst>
      <p:ext uri="{BB962C8B-B14F-4D97-AF65-F5344CB8AC3E}">
        <p14:creationId xmlns:p14="http://schemas.microsoft.com/office/powerpoint/2010/main" val="241447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67B4FBA-EBA4-9843-8BF4-92CEFD42AC98}" type="slidenum">
              <a:rPr lang="fr-FR" smtClean="0"/>
              <a:t>36</a:t>
            </a:fld>
            <a:endParaRPr lang="fr-FR"/>
          </a:p>
        </p:txBody>
      </p:sp>
    </p:spTree>
    <p:extLst>
      <p:ext uri="{BB962C8B-B14F-4D97-AF65-F5344CB8AC3E}">
        <p14:creationId xmlns:p14="http://schemas.microsoft.com/office/powerpoint/2010/main" val="3146759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506260-ACAA-BE4E-81AA-276648EE3EE4}"/>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087F45D6-8959-9E0D-F31E-5223737353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64E836BD-AB24-8117-A533-9102B4A06444}"/>
              </a:ext>
            </a:extLst>
          </p:cNvPr>
          <p:cNvSpPr>
            <a:spLocks noGrp="1"/>
          </p:cNvSpPr>
          <p:nvPr>
            <p:ph type="dt" sz="half" idx="10"/>
          </p:nvPr>
        </p:nvSpPr>
        <p:spPr/>
        <p:txBody>
          <a:bodyPr/>
          <a:lstStyle/>
          <a:p>
            <a:fld id="{7E9D8920-A184-8B40-9F29-B5F823B9016A}" type="datetimeFigureOut">
              <a:rPr lang="fr-FR" smtClean="0"/>
              <a:t>08/05/2025</a:t>
            </a:fld>
            <a:endParaRPr lang="fr-FR"/>
          </a:p>
        </p:txBody>
      </p:sp>
      <p:sp>
        <p:nvSpPr>
          <p:cNvPr id="5" name="Espace réservé du pied de page 4">
            <a:extLst>
              <a:ext uri="{FF2B5EF4-FFF2-40B4-BE49-F238E27FC236}">
                <a16:creationId xmlns:a16="http://schemas.microsoft.com/office/drawing/2014/main" id="{18987976-32C7-4D82-6B5A-D4D6E5AD455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35A7C7D-1D8F-352D-BF2F-50ED8661A452}"/>
              </a:ext>
            </a:extLst>
          </p:cNvPr>
          <p:cNvSpPr>
            <a:spLocks noGrp="1"/>
          </p:cNvSpPr>
          <p:nvPr>
            <p:ph type="sldNum" sz="quarter" idx="12"/>
          </p:nvPr>
        </p:nvSpPr>
        <p:spPr/>
        <p:txBody>
          <a:bodyPr/>
          <a:lstStyle/>
          <a:p>
            <a:fld id="{5CD86B8C-1F17-FF44-8FED-9EBB1B0E39CF}" type="slidenum">
              <a:rPr lang="fr-FR" smtClean="0"/>
              <a:t>‹n°›</a:t>
            </a:fld>
            <a:endParaRPr lang="fr-FR"/>
          </a:p>
        </p:txBody>
      </p:sp>
    </p:spTree>
    <p:extLst>
      <p:ext uri="{BB962C8B-B14F-4D97-AF65-F5344CB8AC3E}">
        <p14:creationId xmlns:p14="http://schemas.microsoft.com/office/powerpoint/2010/main" val="3906224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45C352-94E1-A304-AAD9-4AD9993AA5F4}"/>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2A3CFBD8-BB18-6F42-1D2F-27C970E478A4}"/>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AC920D6F-5666-666C-8734-EA915017211A}"/>
              </a:ext>
            </a:extLst>
          </p:cNvPr>
          <p:cNvSpPr>
            <a:spLocks noGrp="1"/>
          </p:cNvSpPr>
          <p:nvPr>
            <p:ph type="dt" sz="half" idx="10"/>
          </p:nvPr>
        </p:nvSpPr>
        <p:spPr/>
        <p:txBody>
          <a:bodyPr/>
          <a:lstStyle/>
          <a:p>
            <a:fld id="{7E9D8920-A184-8B40-9F29-B5F823B9016A}" type="datetimeFigureOut">
              <a:rPr lang="fr-FR" smtClean="0"/>
              <a:t>08/05/2025</a:t>
            </a:fld>
            <a:endParaRPr lang="fr-FR"/>
          </a:p>
        </p:txBody>
      </p:sp>
      <p:sp>
        <p:nvSpPr>
          <p:cNvPr id="5" name="Espace réservé du pied de page 4">
            <a:extLst>
              <a:ext uri="{FF2B5EF4-FFF2-40B4-BE49-F238E27FC236}">
                <a16:creationId xmlns:a16="http://schemas.microsoft.com/office/drawing/2014/main" id="{D3B80B99-F16B-799D-898A-7314ED4E4F8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081ED6-F732-5606-770D-6261A7DC1643}"/>
              </a:ext>
            </a:extLst>
          </p:cNvPr>
          <p:cNvSpPr>
            <a:spLocks noGrp="1"/>
          </p:cNvSpPr>
          <p:nvPr>
            <p:ph type="sldNum" sz="quarter" idx="12"/>
          </p:nvPr>
        </p:nvSpPr>
        <p:spPr/>
        <p:txBody>
          <a:bodyPr/>
          <a:lstStyle/>
          <a:p>
            <a:fld id="{5CD86B8C-1F17-FF44-8FED-9EBB1B0E39CF}" type="slidenum">
              <a:rPr lang="fr-FR" smtClean="0"/>
              <a:t>‹n°›</a:t>
            </a:fld>
            <a:endParaRPr lang="fr-FR"/>
          </a:p>
        </p:txBody>
      </p:sp>
    </p:spTree>
    <p:extLst>
      <p:ext uri="{BB962C8B-B14F-4D97-AF65-F5344CB8AC3E}">
        <p14:creationId xmlns:p14="http://schemas.microsoft.com/office/powerpoint/2010/main" val="3016764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92932F5-60A6-13D9-6339-5C3A13BC4AA1}"/>
              </a:ext>
            </a:extLst>
          </p:cNvPr>
          <p:cNvSpPr>
            <a:spLocks noGrp="1"/>
          </p:cNvSpPr>
          <p:nvPr>
            <p:ph type="title" orient="vert"/>
          </p:nvPr>
        </p:nvSpPr>
        <p:spPr>
          <a:xfrm>
            <a:off x="8724900" y="365125"/>
            <a:ext cx="2628900" cy="5811838"/>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637F82CE-C3EC-FDDB-6B1C-78BACC8B06DB}"/>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71F8DD97-6680-FEBC-86E9-D476BBE46CFC}"/>
              </a:ext>
            </a:extLst>
          </p:cNvPr>
          <p:cNvSpPr>
            <a:spLocks noGrp="1"/>
          </p:cNvSpPr>
          <p:nvPr>
            <p:ph type="dt" sz="half" idx="10"/>
          </p:nvPr>
        </p:nvSpPr>
        <p:spPr/>
        <p:txBody>
          <a:bodyPr/>
          <a:lstStyle/>
          <a:p>
            <a:fld id="{7E9D8920-A184-8B40-9F29-B5F823B9016A}" type="datetimeFigureOut">
              <a:rPr lang="fr-FR" smtClean="0"/>
              <a:t>08/05/2025</a:t>
            </a:fld>
            <a:endParaRPr lang="fr-FR"/>
          </a:p>
        </p:txBody>
      </p:sp>
      <p:sp>
        <p:nvSpPr>
          <p:cNvPr id="5" name="Espace réservé du pied de page 4">
            <a:extLst>
              <a:ext uri="{FF2B5EF4-FFF2-40B4-BE49-F238E27FC236}">
                <a16:creationId xmlns:a16="http://schemas.microsoft.com/office/drawing/2014/main" id="{9DCC1D46-C076-D686-F2F1-4D1D536D7CA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7631258-638D-7879-3254-0EE885E98C63}"/>
              </a:ext>
            </a:extLst>
          </p:cNvPr>
          <p:cNvSpPr>
            <a:spLocks noGrp="1"/>
          </p:cNvSpPr>
          <p:nvPr>
            <p:ph type="sldNum" sz="quarter" idx="12"/>
          </p:nvPr>
        </p:nvSpPr>
        <p:spPr/>
        <p:txBody>
          <a:bodyPr/>
          <a:lstStyle/>
          <a:p>
            <a:fld id="{5CD86B8C-1F17-FF44-8FED-9EBB1B0E39CF}" type="slidenum">
              <a:rPr lang="fr-FR" smtClean="0"/>
              <a:t>‹n°›</a:t>
            </a:fld>
            <a:endParaRPr lang="fr-FR"/>
          </a:p>
        </p:txBody>
      </p:sp>
    </p:spTree>
    <p:extLst>
      <p:ext uri="{BB962C8B-B14F-4D97-AF65-F5344CB8AC3E}">
        <p14:creationId xmlns:p14="http://schemas.microsoft.com/office/powerpoint/2010/main" val="1620545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AC8D53-F34F-EF2E-4B3B-8B97AF6766D6}"/>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7BF3148D-8DA5-D962-9A05-4561721B2ACC}"/>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53969F9C-23F7-B2BB-DA58-4A07D1949F46}"/>
              </a:ext>
            </a:extLst>
          </p:cNvPr>
          <p:cNvSpPr>
            <a:spLocks noGrp="1"/>
          </p:cNvSpPr>
          <p:nvPr>
            <p:ph type="dt" sz="half" idx="10"/>
          </p:nvPr>
        </p:nvSpPr>
        <p:spPr/>
        <p:txBody>
          <a:bodyPr/>
          <a:lstStyle/>
          <a:p>
            <a:fld id="{7E9D8920-A184-8B40-9F29-B5F823B9016A}" type="datetimeFigureOut">
              <a:rPr lang="fr-FR" smtClean="0"/>
              <a:t>08/05/2025</a:t>
            </a:fld>
            <a:endParaRPr lang="fr-FR"/>
          </a:p>
        </p:txBody>
      </p:sp>
      <p:sp>
        <p:nvSpPr>
          <p:cNvPr id="5" name="Espace réservé du pied de page 4">
            <a:extLst>
              <a:ext uri="{FF2B5EF4-FFF2-40B4-BE49-F238E27FC236}">
                <a16:creationId xmlns:a16="http://schemas.microsoft.com/office/drawing/2014/main" id="{69659D8A-0564-0663-09EC-3E4CF9D2206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C16EAFC-9D53-8BDA-1DB0-A02A0AC44BC1}"/>
              </a:ext>
            </a:extLst>
          </p:cNvPr>
          <p:cNvSpPr>
            <a:spLocks noGrp="1"/>
          </p:cNvSpPr>
          <p:nvPr>
            <p:ph type="sldNum" sz="quarter" idx="12"/>
          </p:nvPr>
        </p:nvSpPr>
        <p:spPr/>
        <p:txBody>
          <a:bodyPr/>
          <a:lstStyle/>
          <a:p>
            <a:fld id="{5CD86B8C-1F17-FF44-8FED-9EBB1B0E39CF}" type="slidenum">
              <a:rPr lang="fr-FR" smtClean="0"/>
              <a:t>‹n°›</a:t>
            </a:fld>
            <a:endParaRPr lang="fr-FR"/>
          </a:p>
        </p:txBody>
      </p:sp>
    </p:spTree>
    <p:extLst>
      <p:ext uri="{BB962C8B-B14F-4D97-AF65-F5344CB8AC3E}">
        <p14:creationId xmlns:p14="http://schemas.microsoft.com/office/powerpoint/2010/main" val="1345312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B02FBE-499E-722A-8E01-53330CD01B64}"/>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7A10C2E3-D4F7-57AB-7DE1-D1B465A3A54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0E0471FB-1AD6-CD79-A186-CE4AAB10DA4A}"/>
              </a:ext>
            </a:extLst>
          </p:cNvPr>
          <p:cNvSpPr>
            <a:spLocks noGrp="1"/>
          </p:cNvSpPr>
          <p:nvPr>
            <p:ph type="dt" sz="half" idx="10"/>
          </p:nvPr>
        </p:nvSpPr>
        <p:spPr/>
        <p:txBody>
          <a:bodyPr/>
          <a:lstStyle/>
          <a:p>
            <a:fld id="{7E9D8920-A184-8B40-9F29-B5F823B9016A}" type="datetimeFigureOut">
              <a:rPr lang="fr-FR" smtClean="0"/>
              <a:t>08/05/2025</a:t>
            </a:fld>
            <a:endParaRPr lang="fr-FR"/>
          </a:p>
        </p:txBody>
      </p:sp>
      <p:sp>
        <p:nvSpPr>
          <p:cNvPr id="5" name="Espace réservé du pied de page 4">
            <a:extLst>
              <a:ext uri="{FF2B5EF4-FFF2-40B4-BE49-F238E27FC236}">
                <a16:creationId xmlns:a16="http://schemas.microsoft.com/office/drawing/2014/main" id="{83B6885E-D3B7-6B02-2643-389CF3D04AB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7D39AB3-E4EB-95BE-5EEB-DD50C93B5F52}"/>
              </a:ext>
            </a:extLst>
          </p:cNvPr>
          <p:cNvSpPr>
            <a:spLocks noGrp="1"/>
          </p:cNvSpPr>
          <p:nvPr>
            <p:ph type="sldNum" sz="quarter" idx="12"/>
          </p:nvPr>
        </p:nvSpPr>
        <p:spPr/>
        <p:txBody>
          <a:bodyPr/>
          <a:lstStyle/>
          <a:p>
            <a:fld id="{5CD86B8C-1F17-FF44-8FED-9EBB1B0E39CF}" type="slidenum">
              <a:rPr lang="fr-FR" smtClean="0"/>
              <a:t>‹n°›</a:t>
            </a:fld>
            <a:endParaRPr lang="fr-FR"/>
          </a:p>
        </p:txBody>
      </p:sp>
    </p:spTree>
    <p:extLst>
      <p:ext uri="{BB962C8B-B14F-4D97-AF65-F5344CB8AC3E}">
        <p14:creationId xmlns:p14="http://schemas.microsoft.com/office/powerpoint/2010/main" val="1559585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EDECC-20CE-2F5E-F8E1-95BF2C4882A2}"/>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88567773-69EF-5027-1B01-4F61B0F0EB6B}"/>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1F0AA8EB-C5A1-9321-2F5D-F94BC1B809B0}"/>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3B7A8F3F-C190-2358-F599-54859A2ED941}"/>
              </a:ext>
            </a:extLst>
          </p:cNvPr>
          <p:cNvSpPr>
            <a:spLocks noGrp="1"/>
          </p:cNvSpPr>
          <p:nvPr>
            <p:ph type="dt" sz="half" idx="10"/>
          </p:nvPr>
        </p:nvSpPr>
        <p:spPr/>
        <p:txBody>
          <a:bodyPr/>
          <a:lstStyle/>
          <a:p>
            <a:fld id="{7E9D8920-A184-8B40-9F29-B5F823B9016A}" type="datetimeFigureOut">
              <a:rPr lang="fr-FR" smtClean="0"/>
              <a:t>08/05/2025</a:t>
            </a:fld>
            <a:endParaRPr lang="fr-FR"/>
          </a:p>
        </p:txBody>
      </p:sp>
      <p:sp>
        <p:nvSpPr>
          <p:cNvPr id="6" name="Espace réservé du pied de page 5">
            <a:extLst>
              <a:ext uri="{FF2B5EF4-FFF2-40B4-BE49-F238E27FC236}">
                <a16:creationId xmlns:a16="http://schemas.microsoft.com/office/drawing/2014/main" id="{FB7832FA-7450-FD8D-E972-518A18678A6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43251B6-A23F-7CCF-FED6-1473035651B1}"/>
              </a:ext>
            </a:extLst>
          </p:cNvPr>
          <p:cNvSpPr>
            <a:spLocks noGrp="1"/>
          </p:cNvSpPr>
          <p:nvPr>
            <p:ph type="sldNum" sz="quarter" idx="12"/>
          </p:nvPr>
        </p:nvSpPr>
        <p:spPr/>
        <p:txBody>
          <a:bodyPr/>
          <a:lstStyle/>
          <a:p>
            <a:fld id="{5CD86B8C-1F17-FF44-8FED-9EBB1B0E39CF}" type="slidenum">
              <a:rPr lang="fr-FR" smtClean="0"/>
              <a:t>‹n°›</a:t>
            </a:fld>
            <a:endParaRPr lang="fr-FR"/>
          </a:p>
        </p:txBody>
      </p:sp>
    </p:spTree>
    <p:extLst>
      <p:ext uri="{BB962C8B-B14F-4D97-AF65-F5344CB8AC3E}">
        <p14:creationId xmlns:p14="http://schemas.microsoft.com/office/powerpoint/2010/main" val="3654184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6B77DF-4A02-9508-FA71-13182998F2A7}"/>
              </a:ext>
            </a:extLst>
          </p:cNvPr>
          <p:cNvSpPr>
            <a:spLocks noGrp="1"/>
          </p:cNvSpPr>
          <p:nvPr>
            <p:ph type="title"/>
          </p:nvPr>
        </p:nvSpPr>
        <p:spPr>
          <a:xfrm>
            <a:off x="839788" y="365125"/>
            <a:ext cx="10515600" cy="1325563"/>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3CC72C5C-0E77-0DA6-A1A2-78E7D810CA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C8E1C70B-6A3B-214B-3ECB-4114EF76E7E7}"/>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2D035AFE-061A-7BCE-704F-3FDF19633D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75AEB4B7-EF2B-1007-B0DA-729016DF3C30}"/>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825D9C88-B144-C7D8-F27D-8E8DF5CF44B8}"/>
              </a:ext>
            </a:extLst>
          </p:cNvPr>
          <p:cNvSpPr>
            <a:spLocks noGrp="1"/>
          </p:cNvSpPr>
          <p:nvPr>
            <p:ph type="dt" sz="half" idx="10"/>
          </p:nvPr>
        </p:nvSpPr>
        <p:spPr/>
        <p:txBody>
          <a:bodyPr/>
          <a:lstStyle/>
          <a:p>
            <a:fld id="{7E9D8920-A184-8B40-9F29-B5F823B9016A}" type="datetimeFigureOut">
              <a:rPr lang="fr-FR" smtClean="0"/>
              <a:t>08/05/2025</a:t>
            </a:fld>
            <a:endParaRPr lang="fr-FR"/>
          </a:p>
        </p:txBody>
      </p:sp>
      <p:sp>
        <p:nvSpPr>
          <p:cNvPr id="8" name="Espace réservé du pied de page 7">
            <a:extLst>
              <a:ext uri="{FF2B5EF4-FFF2-40B4-BE49-F238E27FC236}">
                <a16:creationId xmlns:a16="http://schemas.microsoft.com/office/drawing/2014/main" id="{C71385AC-42E0-A4C3-08DC-F435D6227AE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53D0489-2EA9-EFD3-5C09-9F617EA6D094}"/>
              </a:ext>
            </a:extLst>
          </p:cNvPr>
          <p:cNvSpPr>
            <a:spLocks noGrp="1"/>
          </p:cNvSpPr>
          <p:nvPr>
            <p:ph type="sldNum" sz="quarter" idx="12"/>
          </p:nvPr>
        </p:nvSpPr>
        <p:spPr/>
        <p:txBody>
          <a:bodyPr/>
          <a:lstStyle/>
          <a:p>
            <a:fld id="{5CD86B8C-1F17-FF44-8FED-9EBB1B0E39CF}" type="slidenum">
              <a:rPr lang="fr-FR" smtClean="0"/>
              <a:t>‹n°›</a:t>
            </a:fld>
            <a:endParaRPr lang="fr-FR"/>
          </a:p>
        </p:txBody>
      </p:sp>
    </p:spTree>
    <p:extLst>
      <p:ext uri="{BB962C8B-B14F-4D97-AF65-F5344CB8AC3E}">
        <p14:creationId xmlns:p14="http://schemas.microsoft.com/office/powerpoint/2010/main" val="1953100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59C356-E199-F82E-B0B3-9816D6183F70}"/>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1AD947A7-DB4D-583A-549A-0C0B35AD9116}"/>
              </a:ext>
            </a:extLst>
          </p:cNvPr>
          <p:cNvSpPr>
            <a:spLocks noGrp="1"/>
          </p:cNvSpPr>
          <p:nvPr>
            <p:ph type="dt" sz="half" idx="10"/>
          </p:nvPr>
        </p:nvSpPr>
        <p:spPr/>
        <p:txBody>
          <a:bodyPr/>
          <a:lstStyle/>
          <a:p>
            <a:fld id="{7E9D8920-A184-8B40-9F29-B5F823B9016A}" type="datetimeFigureOut">
              <a:rPr lang="fr-FR" smtClean="0"/>
              <a:t>08/05/2025</a:t>
            </a:fld>
            <a:endParaRPr lang="fr-FR"/>
          </a:p>
        </p:txBody>
      </p:sp>
      <p:sp>
        <p:nvSpPr>
          <p:cNvPr id="4" name="Espace réservé du pied de page 3">
            <a:extLst>
              <a:ext uri="{FF2B5EF4-FFF2-40B4-BE49-F238E27FC236}">
                <a16:creationId xmlns:a16="http://schemas.microsoft.com/office/drawing/2014/main" id="{1B85CE63-D627-47DE-903B-C234C5DC762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3FFA93B-B5A1-4F67-3D5A-C6E10C69C004}"/>
              </a:ext>
            </a:extLst>
          </p:cNvPr>
          <p:cNvSpPr>
            <a:spLocks noGrp="1"/>
          </p:cNvSpPr>
          <p:nvPr>
            <p:ph type="sldNum" sz="quarter" idx="12"/>
          </p:nvPr>
        </p:nvSpPr>
        <p:spPr/>
        <p:txBody>
          <a:bodyPr/>
          <a:lstStyle/>
          <a:p>
            <a:fld id="{5CD86B8C-1F17-FF44-8FED-9EBB1B0E39CF}" type="slidenum">
              <a:rPr lang="fr-FR" smtClean="0"/>
              <a:t>‹n°›</a:t>
            </a:fld>
            <a:endParaRPr lang="fr-FR"/>
          </a:p>
        </p:txBody>
      </p:sp>
    </p:spTree>
    <p:extLst>
      <p:ext uri="{BB962C8B-B14F-4D97-AF65-F5344CB8AC3E}">
        <p14:creationId xmlns:p14="http://schemas.microsoft.com/office/powerpoint/2010/main" val="2235818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7014548-A73B-A283-FD20-97EB469624A4}"/>
              </a:ext>
            </a:extLst>
          </p:cNvPr>
          <p:cNvSpPr>
            <a:spLocks noGrp="1"/>
          </p:cNvSpPr>
          <p:nvPr>
            <p:ph type="dt" sz="half" idx="10"/>
          </p:nvPr>
        </p:nvSpPr>
        <p:spPr/>
        <p:txBody>
          <a:bodyPr/>
          <a:lstStyle/>
          <a:p>
            <a:fld id="{7E9D8920-A184-8B40-9F29-B5F823B9016A}" type="datetimeFigureOut">
              <a:rPr lang="fr-FR" smtClean="0"/>
              <a:t>08/05/2025</a:t>
            </a:fld>
            <a:endParaRPr lang="fr-FR"/>
          </a:p>
        </p:txBody>
      </p:sp>
      <p:sp>
        <p:nvSpPr>
          <p:cNvPr id="3" name="Espace réservé du pied de page 2">
            <a:extLst>
              <a:ext uri="{FF2B5EF4-FFF2-40B4-BE49-F238E27FC236}">
                <a16:creationId xmlns:a16="http://schemas.microsoft.com/office/drawing/2014/main" id="{C0143258-BEE1-40A2-F5B6-D116510CD05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FADEF71-33DC-FD4B-7857-601CF80B8652}"/>
              </a:ext>
            </a:extLst>
          </p:cNvPr>
          <p:cNvSpPr>
            <a:spLocks noGrp="1"/>
          </p:cNvSpPr>
          <p:nvPr>
            <p:ph type="sldNum" sz="quarter" idx="12"/>
          </p:nvPr>
        </p:nvSpPr>
        <p:spPr/>
        <p:txBody>
          <a:bodyPr/>
          <a:lstStyle/>
          <a:p>
            <a:fld id="{5CD86B8C-1F17-FF44-8FED-9EBB1B0E39CF}" type="slidenum">
              <a:rPr lang="fr-FR" smtClean="0"/>
              <a:t>‹n°›</a:t>
            </a:fld>
            <a:endParaRPr lang="fr-FR"/>
          </a:p>
        </p:txBody>
      </p:sp>
    </p:spTree>
    <p:extLst>
      <p:ext uri="{BB962C8B-B14F-4D97-AF65-F5344CB8AC3E}">
        <p14:creationId xmlns:p14="http://schemas.microsoft.com/office/powerpoint/2010/main" val="3607200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90D643-7BA6-78F6-7FD3-C788772CACAA}"/>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D940E0C5-C285-DBC4-D52C-F57ADAD02B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16FE28A9-9A1F-1B2D-6D64-AD4C2EA143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AED1697F-463A-53B9-B5B4-314E80F7D7A9}"/>
              </a:ext>
            </a:extLst>
          </p:cNvPr>
          <p:cNvSpPr>
            <a:spLocks noGrp="1"/>
          </p:cNvSpPr>
          <p:nvPr>
            <p:ph type="dt" sz="half" idx="10"/>
          </p:nvPr>
        </p:nvSpPr>
        <p:spPr/>
        <p:txBody>
          <a:bodyPr/>
          <a:lstStyle/>
          <a:p>
            <a:fld id="{7E9D8920-A184-8B40-9F29-B5F823B9016A}" type="datetimeFigureOut">
              <a:rPr lang="fr-FR" smtClean="0"/>
              <a:t>08/05/2025</a:t>
            </a:fld>
            <a:endParaRPr lang="fr-FR"/>
          </a:p>
        </p:txBody>
      </p:sp>
      <p:sp>
        <p:nvSpPr>
          <p:cNvPr id="6" name="Espace réservé du pied de page 5">
            <a:extLst>
              <a:ext uri="{FF2B5EF4-FFF2-40B4-BE49-F238E27FC236}">
                <a16:creationId xmlns:a16="http://schemas.microsoft.com/office/drawing/2014/main" id="{791C5BEE-20B7-F279-A099-72CF550F1B8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54123C5-AB77-9EB9-586D-986EF002C9C9}"/>
              </a:ext>
            </a:extLst>
          </p:cNvPr>
          <p:cNvSpPr>
            <a:spLocks noGrp="1"/>
          </p:cNvSpPr>
          <p:nvPr>
            <p:ph type="sldNum" sz="quarter" idx="12"/>
          </p:nvPr>
        </p:nvSpPr>
        <p:spPr/>
        <p:txBody>
          <a:bodyPr/>
          <a:lstStyle/>
          <a:p>
            <a:fld id="{5CD86B8C-1F17-FF44-8FED-9EBB1B0E39CF}" type="slidenum">
              <a:rPr lang="fr-FR" smtClean="0"/>
              <a:t>‹n°›</a:t>
            </a:fld>
            <a:endParaRPr lang="fr-FR"/>
          </a:p>
        </p:txBody>
      </p:sp>
    </p:spTree>
    <p:extLst>
      <p:ext uri="{BB962C8B-B14F-4D97-AF65-F5344CB8AC3E}">
        <p14:creationId xmlns:p14="http://schemas.microsoft.com/office/powerpoint/2010/main" val="3392848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731ED-C0F1-0172-7E8F-1CF3B4F3C20C}"/>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DBE68E69-C554-5EA5-0D50-5495348254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848173D-B5DA-294E-61AD-08CAB3BBAA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9CB84867-010C-1716-FBF6-EF6FDFD26E7C}"/>
              </a:ext>
            </a:extLst>
          </p:cNvPr>
          <p:cNvSpPr>
            <a:spLocks noGrp="1"/>
          </p:cNvSpPr>
          <p:nvPr>
            <p:ph type="dt" sz="half" idx="10"/>
          </p:nvPr>
        </p:nvSpPr>
        <p:spPr/>
        <p:txBody>
          <a:bodyPr/>
          <a:lstStyle/>
          <a:p>
            <a:fld id="{7E9D8920-A184-8B40-9F29-B5F823B9016A}" type="datetimeFigureOut">
              <a:rPr lang="fr-FR" smtClean="0"/>
              <a:t>08/05/2025</a:t>
            </a:fld>
            <a:endParaRPr lang="fr-FR"/>
          </a:p>
        </p:txBody>
      </p:sp>
      <p:sp>
        <p:nvSpPr>
          <p:cNvPr id="6" name="Espace réservé du pied de page 5">
            <a:extLst>
              <a:ext uri="{FF2B5EF4-FFF2-40B4-BE49-F238E27FC236}">
                <a16:creationId xmlns:a16="http://schemas.microsoft.com/office/drawing/2014/main" id="{C71C427F-C014-B1B8-9C40-09B2520CAD6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F73B6B0-DC3F-4742-2450-BEBFF3328D39}"/>
              </a:ext>
            </a:extLst>
          </p:cNvPr>
          <p:cNvSpPr>
            <a:spLocks noGrp="1"/>
          </p:cNvSpPr>
          <p:nvPr>
            <p:ph type="sldNum" sz="quarter" idx="12"/>
          </p:nvPr>
        </p:nvSpPr>
        <p:spPr/>
        <p:txBody>
          <a:bodyPr/>
          <a:lstStyle/>
          <a:p>
            <a:fld id="{5CD86B8C-1F17-FF44-8FED-9EBB1B0E39CF}" type="slidenum">
              <a:rPr lang="fr-FR" smtClean="0"/>
              <a:t>‹n°›</a:t>
            </a:fld>
            <a:endParaRPr lang="fr-FR"/>
          </a:p>
        </p:txBody>
      </p:sp>
    </p:spTree>
    <p:extLst>
      <p:ext uri="{BB962C8B-B14F-4D97-AF65-F5344CB8AC3E}">
        <p14:creationId xmlns:p14="http://schemas.microsoft.com/office/powerpoint/2010/main" val="3652413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F6205C2-7974-20A3-8154-2B581BAF63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1F68C34F-FDDC-AF37-6CF7-EBF2CE47E0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4F89B4C0-C410-587B-64C5-4F18AC5A75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9D8920-A184-8B40-9F29-B5F823B9016A}" type="datetimeFigureOut">
              <a:rPr lang="fr-FR" smtClean="0"/>
              <a:t>08/05/2025</a:t>
            </a:fld>
            <a:endParaRPr lang="fr-FR"/>
          </a:p>
        </p:txBody>
      </p:sp>
      <p:sp>
        <p:nvSpPr>
          <p:cNvPr id="5" name="Espace réservé du pied de page 4">
            <a:extLst>
              <a:ext uri="{FF2B5EF4-FFF2-40B4-BE49-F238E27FC236}">
                <a16:creationId xmlns:a16="http://schemas.microsoft.com/office/drawing/2014/main" id="{C2752ABE-506C-1613-AF7D-5CD19BE3B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D62828F-1A82-C712-FC2E-39B0E22243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CD86B8C-1F17-FF44-8FED-9EBB1B0E39CF}" type="slidenum">
              <a:rPr lang="fr-FR" smtClean="0"/>
              <a:t>‹n°›</a:t>
            </a:fld>
            <a:endParaRPr lang="fr-FR"/>
          </a:p>
        </p:txBody>
      </p:sp>
    </p:spTree>
    <p:extLst>
      <p:ext uri="{BB962C8B-B14F-4D97-AF65-F5344CB8AC3E}">
        <p14:creationId xmlns:p14="http://schemas.microsoft.com/office/powerpoint/2010/main" val="1968773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customXml" Target="../ink/ink2.xml"/><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customXml" Target="../ink/ink5.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7E44F6-2071-ABB5-3E5F-9E8186D981B9}"/>
              </a:ext>
            </a:extLst>
          </p:cNvPr>
          <p:cNvSpPr>
            <a:spLocks noGrp="1"/>
          </p:cNvSpPr>
          <p:nvPr>
            <p:ph type="ctrTitle"/>
          </p:nvPr>
        </p:nvSpPr>
        <p:spPr>
          <a:xfrm>
            <a:off x="7748955" y="1141711"/>
            <a:ext cx="3833446" cy="3474364"/>
          </a:xfrm>
        </p:spPr>
        <p:txBody>
          <a:bodyPr anchor="t">
            <a:normAutofit/>
          </a:bodyPr>
          <a:lstStyle/>
          <a:p>
            <a:pPr algn="l"/>
            <a:r>
              <a:rPr lang="fr-CA" sz="2500" b="1" i="0" u="none" strike="noStrike" dirty="0">
                <a:effectLst/>
                <a:latin typeface="Arial" panose="020B0604020202020204" pitchFamily="34" charset="0"/>
              </a:rPr>
              <a:t>Mobbing et actes d’intimidations implicites perpétrés au sein des structures universitaires et la mobilisation des modes de prévention et règlement des différends</a:t>
            </a:r>
            <a:endParaRPr lang="fr-FR" sz="2500" dirty="0"/>
          </a:p>
        </p:txBody>
      </p:sp>
      <p:sp>
        <p:nvSpPr>
          <p:cNvPr id="5" name="Sous-titre 4">
            <a:extLst>
              <a:ext uri="{FF2B5EF4-FFF2-40B4-BE49-F238E27FC236}">
                <a16:creationId xmlns:a16="http://schemas.microsoft.com/office/drawing/2014/main" id="{3C5BEB06-A7F1-85D7-284B-9B8FBA097798}"/>
              </a:ext>
            </a:extLst>
          </p:cNvPr>
          <p:cNvSpPr>
            <a:spLocks noGrp="1"/>
          </p:cNvSpPr>
          <p:nvPr>
            <p:ph type="subTitle" idx="1"/>
          </p:nvPr>
        </p:nvSpPr>
        <p:spPr>
          <a:xfrm>
            <a:off x="7748954" y="4616075"/>
            <a:ext cx="3833446" cy="1256690"/>
          </a:xfrm>
        </p:spPr>
        <p:txBody>
          <a:bodyPr anchor="b">
            <a:normAutofit/>
          </a:bodyPr>
          <a:lstStyle/>
          <a:p>
            <a:pPr algn="l"/>
            <a:r>
              <a:rPr lang="fr-FR" sz="1800" dirty="0"/>
              <a:t>Par Mélanie Bourassa Forcier, ENAP</a:t>
            </a:r>
          </a:p>
          <a:p>
            <a:pPr algn="l"/>
            <a:r>
              <a:rPr lang="fr-FR" sz="1800" dirty="0"/>
              <a:t>6 mai 2025</a:t>
            </a:r>
          </a:p>
        </p:txBody>
      </p:sp>
      <p:pic>
        <p:nvPicPr>
          <p:cNvPr id="9" name="Image 8">
            <a:extLst>
              <a:ext uri="{FF2B5EF4-FFF2-40B4-BE49-F238E27FC236}">
                <a16:creationId xmlns:a16="http://schemas.microsoft.com/office/drawing/2014/main" id="{82138BCA-9D3F-D28D-755F-DF64A8444AE0}"/>
              </a:ext>
            </a:extLst>
          </p:cNvPr>
          <p:cNvPicPr>
            <a:picLocks noChangeAspect="1"/>
          </p:cNvPicPr>
          <p:nvPr/>
        </p:nvPicPr>
        <p:blipFill>
          <a:blip r:embed="rId2"/>
          <a:stretch>
            <a:fillRect/>
          </a:stretch>
        </p:blipFill>
        <p:spPr>
          <a:xfrm>
            <a:off x="838200" y="1345548"/>
            <a:ext cx="6268321" cy="4121420"/>
          </a:xfrm>
          <a:prstGeom prst="rect">
            <a:avLst/>
          </a:prstGeom>
        </p:spPr>
      </p:pic>
      <p:cxnSp>
        <p:nvCxnSpPr>
          <p:cNvPr id="14" name="Straight Connector 13">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2094"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AA953F8B-2F9B-900A-7745-CB1A9840F9C4}"/>
              </a:ext>
            </a:extLst>
          </p:cNvPr>
          <p:cNvSpPr txBox="1"/>
          <p:nvPr/>
        </p:nvSpPr>
        <p:spPr>
          <a:xfrm>
            <a:off x="838200" y="5612864"/>
            <a:ext cx="6015790" cy="553998"/>
          </a:xfrm>
          <a:prstGeom prst="rect">
            <a:avLst/>
          </a:prstGeom>
          <a:noFill/>
        </p:spPr>
        <p:txBody>
          <a:bodyPr wrap="square" rtlCol="0">
            <a:spAutoFit/>
          </a:bodyPr>
          <a:lstStyle/>
          <a:p>
            <a:r>
              <a:rPr lang="fr-FR" sz="1000" dirty="0"/>
              <a:t>Source: https://</a:t>
            </a:r>
            <a:r>
              <a:rPr lang="fr-FR" sz="1000" dirty="0" err="1"/>
              <a:t>www.schulpsychologie.at</a:t>
            </a:r>
            <a:r>
              <a:rPr lang="fr-FR" sz="1000" dirty="0"/>
              <a:t>/</a:t>
            </a:r>
            <a:r>
              <a:rPr lang="fr-FR" sz="1000" dirty="0" err="1"/>
              <a:t>fileadmin</a:t>
            </a:r>
            <a:r>
              <a:rPr lang="fr-FR" sz="1000" dirty="0"/>
              <a:t>/_</a:t>
            </a:r>
            <a:r>
              <a:rPr lang="fr-FR" sz="1000" dirty="0" err="1"/>
              <a:t>processed</a:t>
            </a:r>
            <a:r>
              <a:rPr lang="fr-FR" sz="1000" dirty="0"/>
              <a:t>_/0/1/csm_Gruppendynamik_bei_Mobbingprozessen_aa8a40b990.png</a:t>
            </a:r>
          </a:p>
        </p:txBody>
      </p:sp>
      <p:sp>
        <p:nvSpPr>
          <p:cNvPr id="11" name="ZoneTexte 10">
            <a:extLst>
              <a:ext uri="{FF2B5EF4-FFF2-40B4-BE49-F238E27FC236}">
                <a16:creationId xmlns:a16="http://schemas.microsoft.com/office/drawing/2014/main" id="{AFBB3D9A-58C1-3448-BAC2-A50215E05814}"/>
              </a:ext>
            </a:extLst>
          </p:cNvPr>
          <p:cNvSpPr txBox="1"/>
          <p:nvPr/>
        </p:nvSpPr>
        <p:spPr>
          <a:xfrm>
            <a:off x="746233" y="6460959"/>
            <a:ext cx="10086416" cy="215444"/>
          </a:xfrm>
          <a:prstGeom prst="rect">
            <a:avLst/>
          </a:prstGeom>
          <a:noFill/>
        </p:spPr>
        <p:txBody>
          <a:bodyPr wrap="none" rtlCol="0">
            <a:spAutoFit/>
          </a:bodyPr>
          <a:lstStyle/>
          <a:p>
            <a:r>
              <a:rPr lang="fr-FR" sz="800" b="1" i="1" dirty="0"/>
              <a:t>***Merci au Fonds d’études notariales et à la Faculté de droit de l’Université de Sherbrooke (particulièrement au doyen de l’époque Louis Marquis)  d’avoir financé une partie du projet qui permet cette présentation </a:t>
            </a:r>
          </a:p>
        </p:txBody>
      </p:sp>
    </p:spTree>
    <p:extLst>
      <p:ext uri="{BB962C8B-B14F-4D97-AF65-F5344CB8AC3E}">
        <p14:creationId xmlns:p14="http://schemas.microsoft.com/office/powerpoint/2010/main" val="3774787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54CF25-8A34-5EFE-8340-4C36CAF3D287}"/>
              </a:ext>
            </a:extLst>
          </p:cNvPr>
          <p:cNvSpPr>
            <a:spLocks noGrp="1"/>
          </p:cNvSpPr>
          <p:nvPr>
            <p:ph type="title"/>
          </p:nvPr>
        </p:nvSpPr>
        <p:spPr>
          <a:xfrm>
            <a:off x="375621" y="3065295"/>
            <a:ext cx="10515600" cy="1325563"/>
          </a:xfrm>
        </p:spPr>
        <p:txBody>
          <a:bodyPr/>
          <a:lstStyle/>
          <a:p>
            <a:r>
              <a:rPr lang="fr-FR" dirty="0"/>
              <a:t>1. Affaire Robillard</a:t>
            </a:r>
          </a:p>
        </p:txBody>
      </p:sp>
    </p:spTree>
    <p:extLst>
      <p:ext uri="{BB962C8B-B14F-4D97-AF65-F5344CB8AC3E}">
        <p14:creationId xmlns:p14="http://schemas.microsoft.com/office/powerpoint/2010/main" val="523716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B821AF-FDE3-40AF-2AE0-ED30B7A0803D}"/>
              </a:ext>
            </a:extLst>
          </p:cNvPr>
          <p:cNvSpPr>
            <a:spLocks noGrp="1"/>
          </p:cNvSpPr>
          <p:nvPr>
            <p:ph type="title"/>
          </p:nvPr>
        </p:nvSpPr>
        <p:spPr/>
        <p:txBody>
          <a:bodyPr>
            <a:normAutofit/>
          </a:bodyPr>
          <a:lstStyle/>
          <a:p>
            <a:r>
              <a:rPr lang="fr-CA" sz="2400" i="1" kern="0" dirty="0">
                <a:effectLst/>
                <a:latin typeface="Times New Roman" panose="02020603050405020304" pitchFamily="18" charset="0"/>
                <a:ea typeface="Calibri" panose="020F0502020204030204" pitchFamily="34" charset="0"/>
                <a:cs typeface="Times New Roman" panose="02020603050405020304" pitchFamily="18" charset="0"/>
              </a:rPr>
              <a:t>Syndicat des professeures et professeurs de l’Université du Québec à Montréal (Robert Robillard) c. Université du Québec à Montréal</a:t>
            </a:r>
            <a:r>
              <a:rPr lang="fr-CA" sz="2400" kern="0" dirty="0">
                <a:effectLst/>
                <a:latin typeface="Times New Roman" panose="02020603050405020304" pitchFamily="18" charset="0"/>
                <a:ea typeface="Calibri" panose="020F0502020204030204" pitchFamily="34" charset="0"/>
                <a:cs typeface="Times New Roman" panose="02020603050405020304" pitchFamily="18" charset="0"/>
              </a:rPr>
              <a:t>, 2015 QCCA 1256.</a:t>
            </a:r>
            <a:br>
              <a:rPr lang="fr-CA" sz="2400" kern="100" dirty="0">
                <a:effectLst/>
                <a:latin typeface="Calibri" panose="020F0502020204030204" pitchFamily="34" charset="0"/>
                <a:ea typeface="Calibri" panose="020F0502020204030204" pitchFamily="34" charset="0"/>
                <a:cs typeface="Times New Roman" panose="02020603050405020304" pitchFamily="18" charset="0"/>
              </a:rPr>
            </a:br>
            <a:endParaRPr lang="fr-FR" sz="2400" dirty="0"/>
          </a:p>
        </p:txBody>
      </p:sp>
      <p:sp>
        <p:nvSpPr>
          <p:cNvPr id="3" name="Espace réservé du contenu 2">
            <a:extLst>
              <a:ext uri="{FF2B5EF4-FFF2-40B4-BE49-F238E27FC236}">
                <a16:creationId xmlns:a16="http://schemas.microsoft.com/office/drawing/2014/main" id="{553C36B0-3B24-5602-7DD0-BF84AF3B9AC8}"/>
              </a:ext>
            </a:extLst>
          </p:cNvPr>
          <p:cNvSpPr>
            <a:spLocks noGrp="1"/>
          </p:cNvSpPr>
          <p:nvPr>
            <p:ph idx="1"/>
          </p:nvPr>
        </p:nvSpPr>
        <p:spPr>
          <a:xfrm>
            <a:off x="730623" y="1266228"/>
            <a:ext cx="10515600" cy="3929716"/>
          </a:xfrm>
        </p:spPr>
        <p:txBody>
          <a:bodyPr>
            <a:normAutofit fontScale="92500" lnSpcReduction="10000"/>
          </a:bodyPr>
          <a:lstStyle/>
          <a:p>
            <a:pPr indent="0" algn="just">
              <a:lnSpc>
                <a:spcPct val="115000"/>
              </a:lnSpc>
              <a:spcAft>
                <a:spcPts val="800"/>
              </a:spcAft>
              <a:buNone/>
            </a:pPr>
            <a:endParaRPr lang="fr-CA"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15000"/>
              </a:lnSpc>
              <a:spcAft>
                <a:spcPts val="800"/>
              </a:spcAft>
              <a:buNone/>
            </a:pPr>
            <a:r>
              <a:rPr lang="fr-CA" sz="1800" kern="100" dirty="0">
                <a:effectLst/>
                <a:latin typeface="Times New Roman" panose="02020603050405020304" pitchFamily="18" charset="0"/>
                <a:ea typeface="Calibri" panose="020F0502020204030204" pitchFamily="34" charset="0"/>
                <a:cs typeface="Times New Roman" panose="02020603050405020304" pitchFamily="18" charset="0"/>
              </a:rPr>
              <a:t>En 2015, la Cour d’appel du Québec a cautionné la décision d’un arbitre de grief (après un contrôle judiciaire à la Cour supérieure) d’imposer une suspension de six mois à un professeur coupable de </a:t>
            </a:r>
            <a:r>
              <a:rPr lang="fr-CA" sz="1800" b="1" kern="100" dirty="0">
                <a:effectLst/>
                <a:latin typeface="Times New Roman" panose="02020603050405020304" pitchFamily="18" charset="0"/>
                <a:ea typeface="Calibri" panose="020F0502020204030204" pitchFamily="34" charset="0"/>
                <a:cs typeface="Times New Roman" panose="02020603050405020304" pitchFamily="18" charset="0"/>
              </a:rPr>
              <a:t>plagiat. </a:t>
            </a:r>
          </a:p>
          <a:p>
            <a:pPr indent="0" algn="just">
              <a:lnSpc>
                <a:spcPct val="115000"/>
              </a:lnSpc>
              <a:spcAft>
                <a:spcPts val="800"/>
              </a:spcAft>
              <a:buNone/>
            </a:pPr>
            <a:r>
              <a:rPr lang="fr-CA" sz="1800" kern="100" dirty="0">
                <a:effectLst/>
                <a:latin typeface="Times New Roman" panose="02020603050405020304" pitchFamily="18" charset="0"/>
                <a:ea typeface="Calibri" panose="020F0502020204030204" pitchFamily="34" charset="0"/>
                <a:cs typeface="Times New Roman" panose="02020603050405020304" pitchFamily="18" charset="0"/>
              </a:rPr>
              <a:t>L’université avait initialement imposé un congédiement au professeur. </a:t>
            </a:r>
          </a:p>
          <a:p>
            <a:pPr indent="0" algn="just">
              <a:lnSpc>
                <a:spcPct val="115000"/>
              </a:lnSpc>
              <a:spcAft>
                <a:spcPts val="800"/>
              </a:spcAft>
              <a:buNone/>
            </a:pPr>
            <a:r>
              <a:rPr lang="fr-CA" sz="1800" kern="100" dirty="0">
                <a:effectLst/>
                <a:latin typeface="Times New Roman" panose="02020603050405020304" pitchFamily="18" charset="0"/>
                <a:ea typeface="Calibri" panose="020F0502020204030204" pitchFamily="34" charset="0"/>
                <a:cs typeface="Times New Roman" panose="02020603050405020304" pitchFamily="18" charset="0"/>
              </a:rPr>
              <a:t>Celui-ci a copié un total de 21 extraits provenant de deux sources dans son livre et l’arbitre a jugé cette infraction de la part d’un professeur comme étant suffisamment grave pour être sanctionnée sévèrement, même en l’absence d’antécédents. </a:t>
            </a:r>
          </a:p>
          <a:p>
            <a:pPr indent="0" algn="just">
              <a:lnSpc>
                <a:spcPct val="115000"/>
              </a:lnSpc>
              <a:spcAft>
                <a:spcPts val="800"/>
              </a:spcAft>
              <a:buNone/>
            </a:pPr>
            <a:r>
              <a:rPr lang="fr-CA" sz="1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Toutefois, l’arbitre a jugé que le congédiement était trop sévère. La gravité de l’inconduite, le statut de la personne ayant commis l’inconduite et les évaluations du professeur ont été considérés pour déterminer la mesure disciplinaire appropriée, soit une suspension de six mois</a:t>
            </a:r>
            <a:r>
              <a:rPr lang="fr-CA" sz="18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fr-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sz="1200" dirty="0"/>
          </a:p>
        </p:txBody>
      </p:sp>
      <p:sp>
        <p:nvSpPr>
          <p:cNvPr id="4" name="ZoneTexte 3">
            <a:extLst>
              <a:ext uri="{FF2B5EF4-FFF2-40B4-BE49-F238E27FC236}">
                <a16:creationId xmlns:a16="http://schemas.microsoft.com/office/drawing/2014/main" id="{412C117D-BBC7-21C0-D5D7-9E6A5E949BF0}"/>
              </a:ext>
            </a:extLst>
          </p:cNvPr>
          <p:cNvSpPr txBox="1"/>
          <p:nvPr/>
        </p:nvSpPr>
        <p:spPr>
          <a:xfrm>
            <a:off x="838200" y="5512271"/>
            <a:ext cx="10693102" cy="1169551"/>
          </a:xfrm>
          <a:prstGeom prst="rect">
            <a:avLst/>
          </a:prstGeom>
          <a:noFill/>
        </p:spPr>
        <p:txBody>
          <a:bodyPr wrap="square" rtlCol="0">
            <a:spAutoFit/>
          </a:bodyPr>
          <a:lstStyle/>
          <a:p>
            <a:r>
              <a:rPr lang="fr-FR" sz="1000" dirty="0"/>
              <a:t>Note: Remarques sur la norme de contrôle</a:t>
            </a:r>
          </a:p>
          <a:p>
            <a:endParaRPr lang="fr-FR" sz="1000" dirty="0"/>
          </a:p>
          <a:p>
            <a:r>
              <a:rPr lang="fr-FR" sz="1000" dirty="0"/>
              <a:t>Comme cet arrêt a été rendu en 2015, la conclusion de la Cour d’appel repose sur les normes de contrôles de l’arrêt </a:t>
            </a:r>
            <a:r>
              <a:rPr lang="fr-FR" sz="1000" dirty="0" err="1"/>
              <a:t>Dunsmuir</a:t>
            </a:r>
            <a:r>
              <a:rPr lang="fr-FR" sz="1000" dirty="0"/>
              <a:t>. Si elle avait été rendue en 2023, c’est plutôt sur l’arrêt </a:t>
            </a:r>
            <a:r>
              <a:rPr lang="fr-FR" sz="1000" dirty="0" err="1"/>
              <a:t>Vavilov</a:t>
            </a:r>
            <a:r>
              <a:rPr lang="fr-FR" sz="1000" dirty="0"/>
              <a:t> de la Cour suprême que la conclusion aurait dû reposer. Il est toutefois vraisemblable que si l’arrêt avait été tranché sur l’arrêt </a:t>
            </a:r>
            <a:r>
              <a:rPr lang="fr-FR" sz="1000" dirty="0" err="1"/>
              <a:t>Vavilov</a:t>
            </a:r>
            <a:r>
              <a:rPr lang="fr-FR" sz="1000" dirty="0"/>
              <a:t>, ç’aurait été le même critère de révision, soit celui de la décision raisonnable. Cependant, la décision raisonnable ne repose plus sur la question à savoir s’il s’agit une des issues possibles du litige. Il faut plutôt s’interroger sur le processus. Si les motifs sont difficiles à cerner, il y a possibilité de retourner l’affaire au décideur (voir Canada c. </a:t>
            </a:r>
            <a:r>
              <a:rPr lang="fr-FR" sz="1000" dirty="0" err="1"/>
              <a:t>Vavilov</a:t>
            </a:r>
            <a:r>
              <a:rPr lang="fr-FR" sz="1000" dirty="0"/>
              <a:t>, 2019 CSC 65 au paragraphe 136). Dans le présent litige, il est difficile de voir ce que la Cour d’appel aurait décidé en 2023.</a:t>
            </a:r>
          </a:p>
        </p:txBody>
      </p:sp>
    </p:spTree>
    <p:extLst>
      <p:ext uri="{BB962C8B-B14F-4D97-AF65-F5344CB8AC3E}">
        <p14:creationId xmlns:p14="http://schemas.microsoft.com/office/powerpoint/2010/main" val="4149968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5AD9AA-2516-A956-2CC9-4383C3192C81}"/>
              </a:ext>
            </a:extLst>
          </p:cNvPr>
          <p:cNvSpPr>
            <a:spLocks noGrp="1"/>
          </p:cNvSpPr>
          <p:nvPr>
            <p:ph type="title"/>
          </p:nvPr>
        </p:nvSpPr>
        <p:spPr>
          <a:xfrm>
            <a:off x="294861" y="60326"/>
            <a:ext cx="10515600" cy="946840"/>
          </a:xfrm>
        </p:spPr>
        <p:txBody>
          <a:bodyPr/>
          <a:lstStyle/>
          <a:p>
            <a:r>
              <a:rPr lang="fr-FR" dirty="0"/>
              <a:t>La suite de cette affaire</a:t>
            </a:r>
          </a:p>
        </p:txBody>
      </p:sp>
      <p:pic>
        <p:nvPicPr>
          <p:cNvPr id="5" name="Espace réservé du contenu 4">
            <a:extLst>
              <a:ext uri="{FF2B5EF4-FFF2-40B4-BE49-F238E27FC236}">
                <a16:creationId xmlns:a16="http://schemas.microsoft.com/office/drawing/2014/main" id="{4F51919D-99D7-F7A5-905D-0B21E1074130}"/>
              </a:ext>
            </a:extLst>
          </p:cNvPr>
          <p:cNvPicPr>
            <a:picLocks noGrp="1" noChangeAspect="1"/>
          </p:cNvPicPr>
          <p:nvPr>
            <p:ph idx="1"/>
          </p:nvPr>
        </p:nvPicPr>
        <p:blipFill>
          <a:blip r:embed="rId2"/>
          <a:stretch>
            <a:fillRect/>
          </a:stretch>
        </p:blipFill>
        <p:spPr>
          <a:xfrm>
            <a:off x="2054087" y="1007166"/>
            <a:ext cx="8229599" cy="5850834"/>
          </a:xfrm>
        </p:spPr>
      </p:pic>
    </p:spTree>
    <p:extLst>
      <p:ext uri="{BB962C8B-B14F-4D97-AF65-F5344CB8AC3E}">
        <p14:creationId xmlns:p14="http://schemas.microsoft.com/office/powerpoint/2010/main" val="296557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C06A5-1ADB-E87A-9E05-7EDF52630453}"/>
              </a:ext>
            </a:extLst>
          </p:cNvPr>
          <p:cNvSpPr>
            <a:spLocks noGrp="1"/>
          </p:cNvSpPr>
          <p:nvPr>
            <p:ph type="title"/>
          </p:nvPr>
        </p:nvSpPr>
        <p:spPr/>
        <p:txBody>
          <a:bodyPr/>
          <a:lstStyle/>
          <a:p>
            <a:r>
              <a:rPr lang="fr-FR" dirty="0"/>
              <a:t>Prononcés clés de cette sentence arbitrale</a:t>
            </a:r>
          </a:p>
        </p:txBody>
      </p:sp>
      <p:sp>
        <p:nvSpPr>
          <p:cNvPr id="3" name="Espace réservé du contenu 2">
            <a:extLst>
              <a:ext uri="{FF2B5EF4-FFF2-40B4-BE49-F238E27FC236}">
                <a16:creationId xmlns:a16="http://schemas.microsoft.com/office/drawing/2014/main" id="{CFC5EFF1-CD62-E803-F6C8-DDC0FE3C0833}"/>
              </a:ext>
            </a:extLst>
          </p:cNvPr>
          <p:cNvSpPr>
            <a:spLocks noGrp="1"/>
          </p:cNvSpPr>
          <p:nvPr>
            <p:ph idx="1"/>
          </p:nvPr>
        </p:nvSpPr>
        <p:spPr/>
        <p:txBody>
          <a:bodyPr/>
          <a:lstStyle/>
          <a:p>
            <a:pPr algn="just">
              <a:buNone/>
            </a:pPr>
            <a:r>
              <a:rPr lang="fr-CA" i="1" dirty="0">
                <a:effectLst/>
                <a:latin typeface="Helvetica" pitchFamily="2" charset="0"/>
              </a:rPr>
              <a:t>[1] J'ai été saisi par le Ministère du Travail des divers griefs logés par Robert</a:t>
            </a:r>
            <a:r>
              <a:rPr lang="fr-CA" dirty="0">
                <a:latin typeface="Helvetica" pitchFamily="2" charset="0"/>
              </a:rPr>
              <a:t> </a:t>
            </a:r>
            <a:r>
              <a:rPr lang="fr-CA" i="1" dirty="0">
                <a:effectLst/>
                <a:latin typeface="Helvetica" pitchFamily="2" charset="0"/>
              </a:rPr>
              <a:t>Robillard afin de se plaindre du harcèlement psychologique dont il aurait été l'objet</a:t>
            </a:r>
            <a:r>
              <a:rPr lang="fr-CA" dirty="0">
                <a:latin typeface="Helvetica" pitchFamily="2" charset="0"/>
              </a:rPr>
              <a:t> </a:t>
            </a:r>
            <a:r>
              <a:rPr lang="fr-CA" i="1" dirty="0">
                <a:effectLst/>
                <a:latin typeface="Helvetica" pitchFamily="2" charset="0"/>
              </a:rPr>
              <a:t>par des collègues de travail ou par des représentants de l'employeur et, dans le</a:t>
            </a:r>
            <a:r>
              <a:rPr lang="fr-CA" dirty="0">
                <a:latin typeface="Helvetica" pitchFamily="2" charset="0"/>
              </a:rPr>
              <a:t> </a:t>
            </a:r>
            <a:r>
              <a:rPr lang="fr-CA" i="1" dirty="0">
                <a:effectLst/>
                <a:latin typeface="Helvetica" pitchFamily="2" charset="0"/>
              </a:rPr>
              <a:t>premier cas, du défaut de ce même</a:t>
            </a:r>
            <a:endParaRPr lang="fr-CA" dirty="0">
              <a:effectLst/>
              <a:latin typeface="Helvetica" pitchFamily="2" charset="0"/>
            </a:endParaRPr>
          </a:p>
          <a:p>
            <a:pPr marL="0" indent="0">
              <a:buNone/>
            </a:pPr>
            <a:endParaRPr lang="fr-FR" dirty="0"/>
          </a:p>
        </p:txBody>
      </p:sp>
    </p:spTree>
    <p:extLst>
      <p:ext uri="{BB962C8B-B14F-4D97-AF65-F5344CB8AC3E}">
        <p14:creationId xmlns:p14="http://schemas.microsoft.com/office/powerpoint/2010/main" val="1590349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5D3897-EF16-3DE2-C564-612A2043B93B}"/>
              </a:ext>
            </a:extLst>
          </p:cNvPr>
          <p:cNvSpPr>
            <a:spLocks noGrp="1"/>
          </p:cNvSpPr>
          <p:nvPr>
            <p:ph type="title"/>
          </p:nvPr>
        </p:nvSpPr>
        <p:spPr/>
        <p:txBody>
          <a:bodyPr/>
          <a:lstStyle/>
          <a:p>
            <a:r>
              <a:rPr lang="fr-FR" dirty="0"/>
              <a:t>Refus de l’assemblée de réintégrer malgré la décision de la Cour</a:t>
            </a:r>
          </a:p>
        </p:txBody>
      </p:sp>
      <p:pic>
        <p:nvPicPr>
          <p:cNvPr id="7" name="Espace réservé du contenu 6">
            <a:extLst>
              <a:ext uri="{FF2B5EF4-FFF2-40B4-BE49-F238E27FC236}">
                <a16:creationId xmlns:a16="http://schemas.microsoft.com/office/drawing/2014/main" id="{4C3D09B0-C84A-DBDC-9D6C-1A256F5A8F37}"/>
              </a:ext>
            </a:extLst>
          </p:cNvPr>
          <p:cNvPicPr>
            <a:picLocks noGrp="1" noChangeAspect="1"/>
          </p:cNvPicPr>
          <p:nvPr>
            <p:ph idx="1"/>
          </p:nvPr>
        </p:nvPicPr>
        <p:blipFill>
          <a:blip r:embed="rId2"/>
          <a:stretch>
            <a:fillRect/>
          </a:stretch>
        </p:blipFill>
        <p:spPr>
          <a:xfrm>
            <a:off x="3146087" y="1825625"/>
            <a:ext cx="5899826" cy="4351338"/>
          </a:xfrm>
        </p:spPr>
      </p:pic>
    </p:spTree>
    <p:extLst>
      <p:ext uri="{BB962C8B-B14F-4D97-AF65-F5344CB8AC3E}">
        <p14:creationId xmlns:p14="http://schemas.microsoft.com/office/powerpoint/2010/main" val="3795720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59D874C4-4B66-8CD1-11B5-7BE6C9D2307F}"/>
              </a:ext>
            </a:extLst>
          </p:cNvPr>
          <p:cNvPicPr>
            <a:picLocks noGrp="1" noChangeAspect="1"/>
          </p:cNvPicPr>
          <p:nvPr>
            <p:ph idx="1"/>
          </p:nvPr>
        </p:nvPicPr>
        <p:blipFill>
          <a:blip r:embed="rId2"/>
          <a:stretch>
            <a:fillRect/>
          </a:stretch>
        </p:blipFill>
        <p:spPr>
          <a:xfrm>
            <a:off x="927100" y="450574"/>
            <a:ext cx="10337800" cy="6069496"/>
          </a:xfr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 name="Encre 1">
                <a:extLst>
                  <a:ext uri="{FF2B5EF4-FFF2-40B4-BE49-F238E27FC236}">
                    <a16:creationId xmlns:a16="http://schemas.microsoft.com/office/drawing/2014/main" id="{89DD6383-54DB-D197-A8C2-CAB7D1427F4B}"/>
                  </a:ext>
                </a:extLst>
              </p14:cNvPr>
              <p14:cNvContentPartPr/>
              <p14:nvPr/>
            </p14:nvContentPartPr>
            <p14:xfrm>
              <a:off x="4927089" y="3029069"/>
              <a:ext cx="360" cy="360"/>
            </p14:xfrm>
          </p:contentPart>
        </mc:Choice>
        <mc:Fallback xmlns="">
          <p:pic>
            <p:nvPicPr>
              <p:cNvPr id="2" name="Encre 1">
                <a:extLst>
                  <a:ext uri="{FF2B5EF4-FFF2-40B4-BE49-F238E27FC236}">
                    <a16:creationId xmlns:a16="http://schemas.microsoft.com/office/drawing/2014/main" id="{89DD6383-54DB-D197-A8C2-CAB7D1427F4B}"/>
                  </a:ext>
                </a:extLst>
              </p:cNvPr>
              <p:cNvPicPr/>
              <p:nvPr/>
            </p:nvPicPr>
            <p:blipFill>
              <a:blip r:embed="rId4"/>
              <a:stretch>
                <a:fillRect/>
              </a:stretch>
            </p:blipFill>
            <p:spPr>
              <a:xfrm>
                <a:off x="4918089" y="2975429"/>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3" name="Encre 2">
                <a:extLst>
                  <a:ext uri="{FF2B5EF4-FFF2-40B4-BE49-F238E27FC236}">
                    <a16:creationId xmlns:a16="http://schemas.microsoft.com/office/drawing/2014/main" id="{7A7DB02E-90F4-E884-3DD1-B3B8B62CB65C}"/>
                  </a:ext>
                </a:extLst>
              </p14:cNvPr>
              <p14:cNvContentPartPr/>
              <p14:nvPr/>
            </p14:nvContentPartPr>
            <p14:xfrm>
              <a:off x="3973809" y="3795509"/>
              <a:ext cx="360" cy="360"/>
            </p14:xfrm>
          </p:contentPart>
        </mc:Choice>
        <mc:Fallback xmlns="">
          <p:pic>
            <p:nvPicPr>
              <p:cNvPr id="3" name="Encre 2">
                <a:extLst>
                  <a:ext uri="{FF2B5EF4-FFF2-40B4-BE49-F238E27FC236}">
                    <a16:creationId xmlns:a16="http://schemas.microsoft.com/office/drawing/2014/main" id="{7A7DB02E-90F4-E884-3DD1-B3B8B62CB65C}"/>
                  </a:ext>
                </a:extLst>
              </p:cNvPr>
              <p:cNvPicPr/>
              <p:nvPr/>
            </p:nvPicPr>
            <p:blipFill>
              <a:blip r:embed="rId6"/>
              <a:stretch>
                <a:fillRect/>
              </a:stretch>
            </p:blipFill>
            <p:spPr>
              <a:xfrm>
                <a:off x="3965169" y="3741869"/>
                <a:ext cx="180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4" name="Encre 3">
                <a:extLst>
                  <a:ext uri="{FF2B5EF4-FFF2-40B4-BE49-F238E27FC236}">
                    <a16:creationId xmlns:a16="http://schemas.microsoft.com/office/drawing/2014/main" id="{1AD03D23-D0DA-42D4-B43F-CB92F7D69F11}"/>
                  </a:ext>
                </a:extLst>
              </p14:cNvPr>
              <p14:cNvContentPartPr/>
              <p14:nvPr/>
            </p14:nvContentPartPr>
            <p14:xfrm>
              <a:off x="3311577" y="3910430"/>
              <a:ext cx="360" cy="360"/>
            </p14:xfrm>
          </p:contentPart>
        </mc:Choice>
        <mc:Fallback xmlns="">
          <p:pic>
            <p:nvPicPr>
              <p:cNvPr id="4" name="Encre 3">
                <a:extLst>
                  <a:ext uri="{FF2B5EF4-FFF2-40B4-BE49-F238E27FC236}">
                    <a16:creationId xmlns:a16="http://schemas.microsoft.com/office/drawing/2014/main" id="{1AD03D23-D0DA-42D4-B43F-CB92F7D69F11}"/>
                  </a:ext>
                </a:extLst>
              </p:cNvPr>
              <p:cNvPicPr/>
              <p:nvPr/>
            </p:nvPicPr>
            <p:blipFill>
              <a:blip r:embed="rId8"/>
              <a:stretch>
                <a:fillRect/>
              </a:stretch>
            </p:blipFill>
            <p:spPr>
              <a:xfrm>
                <a:off x="3302937" y="3856430"/>
                <a:ext cx="18000" cy="108000"/>
              </a:xfrm>
              <a:prstGeom prst="rect">
                <a:avLst/>
              </a:prstGeom>
            </p:spPr>
          </p:pic>
        </mc:Fallback>
      </mc:AlternateContent>
    </p:spTree>
    <p:extLst>
      <p:ext uri="{BB962C8B-B14F-4D97-AF65-F5344CB8AC3E}">
        <p14:creationId xmlns:p14="http://schemas.microsoft.com/office/powerpoint/2010/main" val="467465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749327E5-AEDE-E573-2861-AF237B381497}"/>
              </a:ext>
            </a:extLst>
          </p:cNvPr>
          <p:cNvPicPr>
            <a:picLocks noGrp="1" noChangeAspect="1"/>
          </p:cNvPicPr>
          <p:nvPr>
            <p:ph idx="1"/>
          </p:nvPr>
        </p:nvPicPr>
        <p:blipFill>
          <a:blip r:embed="rId2"/>
          <a:stretch>
            <a:fillRect/>
          </a:stretch>
        </p:blipFill>
        <p:spPr>
          <a:xfrm>
            <a:off x="1921565" y="715616"/>
            <a:ext cx="8759687" cy="5857461"/>
          </a:xfrm>
        </p:spPr>
      </p:pic>
    </p:spTree>
    <p:extLst>
      <p:ext uri="{BB962C8B-B14F-4D97-AF65-F5344CB8AC3E}">
        <p14:creationId xmlns:p14="http://schemas.microsoft.com/office/powerpoint/2010/main" val="3828059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6494A8-6118-892B-64FA-180E9C7EA0CE}"/>
              </a:ext>
            </a:extLst>
          </p:cNvPr>
          <p:cNvSpPr>
            <a:spLocks noGrp="1"/>
          </p:cNvSpPr>
          <p:nvPr>
            <p:ph type="title"/>
          </p:nvPr>
        </p:nvSpPr>
        <p:spPr/>
        <p:txBody>
          <a:bodyPr/>
          <a:lstStyle/>
          <a:p>
            <a:r>
              <a:rPr lang="fr-FR" dirty="0"/>
              <a:t>Bases des griefs qui suivent</a:t>
            </a:r>
          </a:p>
        </p:txBody>
      </p:sp>
      <p:pic>
        <p:nvPicPr>
          <p:cNvPr id="5" name="Espace réservé du contenu 4">
            <a:extLst>
              <a:ext uri="{FF2B5EF4-FFF2-40B4-BE49-F238E27FC236}">
                <a16:creationId xmlns:a16="http://schemas.microsoft.com/office/drawing/2014/main" id="{36CC5763-E024-938E-02E2-A26B5757D33E}"/>
              </a:ext>
            </a:extLst>
          </p:cNvPr>
          <p:cNvPicPr>
            <a:picLocks noGrp="1" noChangeAspect="1"/>
          </p:cNvPicPr>
          <p:nvPr>
            <p:ph idx="1"/>
          </p:nvPr>
        </p:nvPicPr>
        <p:blipFill>
          <a:blip r:embed="rId2"/>
          <a:stretch>
            <a:fillRect/>
          </a:stretch>
        </p:blipFill>
        <p:spPr>
          <a:xfrm>
            <a:off x="2767659" y="1825625"/>
            <a:ext cx="6656682" cy="4351338"/>
          </a:xfrm>
        </p:spPr>
      </p:pic>
    </p:spTree>
    <p:extLst>
      <p:ext uri="{BB962C8B-B14F-4D97-AF65-F5344CB8AC3E}">
        <p14:creationId xmlns:p14="http://schemas.microsoft.com/office/powerpoint/2010/main" val="3977786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98F189FE-D7D5-8B93-0137-4897ACDAF862}"/>
              </a:ext>
            </a:extLst>
          </p:cNvPr>
          <p:cNvPicPr>
            <a:picLocks noGrp="1" noChangeAspect="1"/>
          </p:cNvPicPr>
          <p:nvPr>
            <p:ph idx="1"/>
          </p:nvPr>
        </p:nvPicPr>
        <p:blipFill>
          <a:blip r:embed="rId2"/>
          <a:stretch>
            <a:fillRect/>
          </a:stretch>
        </p:blipFill>
        <p:spPr>
          <a:xfrm>
            <a:off x="1907099" y="795130"/>
            <a:ext cx="8377802" cy="5381833"/>
          </a:xfrm>
        </p:spPr>
      </p:pic>
      <p:sp>
        <p:nvSpPr>
          <p:cNvPr id="2" name="ZoneTexte 1">
            <a:extLst>
              <a:ext uri="{FF2B5EF4-FFF2-40B4-BE49-F238E27FC236}">
                <a16:creationId xmlns:a16="http://schemas.microsoft.com/office/drawing/2014/main" id="{257DF27C-A694-2474-3AAF-BFC8D1D339EE}"/>
              </a:ext>
            </a:extLst>
          </p:cNvPr>
          <p:cNvSpPr txBox="1"/>
          <p:nvPr/>
        </p:nvSpPr>
        <p:spPr>
          <a:xfrm>
            <a:off x="421418" y="294198"/>
            <a:ext cx="4467890" cy="615553"/>
          </a:xfrm>
          <a:prstGeom prst="rect">
            <a:avLst/>
          </a:prstGeom>
          <a:noFill/>
        </p:spPr>
        <p:txBody>
          <a:bodyPr wrap="none" rtlCol="0">
            <a:spAutoFit/>
          </a:bodyPr>
          <a:lstStyle/>
          <a:p>
            <a:r>
              <a:rPr lang="fr-FR" sz="3400" dirty="0"/>
              <a:t>Actions de l’employeur</a:t>
            </a:r>
          </a:p>
        </p:txBody>
      </p:sp>
    </p:spTree>
    <p:extLst>
      <p:ext uri="{BB962C8B-B14F-4D97-AF65-F5344CB8AC3E}">
        <p14:creationId xmlns:p14="http://schemas.microsoft.com/office/powerpoint/2010/main" val="2808715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F5D708-2510-D256-F398-F52F592056BD}"/>
              </a:ext>
            </a:extLst>
          </p:cNvPr>
          <p:cNvSpPr>
            <a:spLocks noGrp="1"/>
          </p:cNvSpPr>
          <p:nvPr>
            <p:ph type="title"/>
          </p:nvPr>
        </p:nvSpPr>
        <p:spPr/>
        <p:txBody>
          <a:bodyPr/>
          <a:lstStyle/>
          <a:p>
            <a:r>
              <a:rPr lang="fr-FR" dirty="0"/>
              <a:t>Analyse par l’arbitre</a:t>
            </a:r>
          </a:p>
        </p:txBody>
      </p:sp>
      <p:pic>
        <p:nvPicPr>
          <p:cNvPr id="5" name="Espace réservé du contenu 4">
            <a:extLst>
              <a:ext uri="{FF2B5EF4-FFF2-40B4-BE49-F238E27FC236}">
                <a16:creationId xmlns:a16="http://schemas.microsoft.com/office/drawing/2014/main" id="{E72A21C7-00A2-773F-190D-6CEFCB2E1B8A}"/>
              </a:ext>
            </a:extLst>
          </p:cNvPr>
          <p:cNvPicPr>
            <a:picLocks noGrp="1" noChangeAspect="1"/>
          </p:cNvPicPr>
          <p:nvPr>
            <p:ph idx="1"/>
          </p:nvPr>
        </p:nvPicPr>
        <p:blipFill>
          <a:blip r:embed="rId2"/>
          <a:stretch>
            <a:fillRect/>
          </a:stretch>
        </p:blipFill>
        <p:spPr>
          <a:xfrm>
            <a:off x="838200" y="2705445"/>
            <a:ext cx="10515600" cy="2591698"/>
          </a:xfr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Encre 2">
                <a:extLst>
                  <a:ext uri="{FF2B5EF4-FFF2-40B4-BE49-F238E27FC236}">
                    <a16:creationId xmlns:a16="http://schemas.microsoft.com/office/drawing/2014/main" id="{CF0EA656-ACF9-CE38-571C-7894EBADFABF}"/>
                  </a:ext>
                </a:extLst>
              </p14:cNvPr>
              <p14:cNvContentPartPr/>
              <p14:nvPr/>
            </p14:nvContentPartPr>
            <p14:xfrm>
              <a:off x="1961577" y="1235630"/>
              <a:ext cx="2160" cy="360"/>
            </p14:xfrm>
          </p:contentPart>
        </mc:Choice>
        <mc:Fallback xmlns="">
          <p:pic>
            <p:nvPicPr>
              <p:cNvPr id="3" name="Encre 2">
                <a:extLst>
                  <a:ext uri="{FF2B5EF4-FFF2-40B4-BE49-F238E27FC236}">
                    <a16:creationId xmlns:a16="http://schemas.microsoft.com/office/drawing/2014/main" id="{CF0EA656-ACF9-CE38-571C-7894EBADFABF}"/>
                  </a:ext>
                </a:extLst>
              </p:cNvPr>
              <p:cNvPicPr/>
              <p:nvPr/>
            </p:nvPicPr>
            <p:blipFill>
              <a:blip r:embed="rId4"/>
              <a:stretch>
                <a:fillRect/>
              </a:stretch>
            </p:blipFill>
            <p:spPr>
              <a:xfrm>
                <a:off x="1952937" y="1181630"/>
                <a:ext cx="19800" cy="10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4" name="Encre 3">
                <a:extLst>
                  <a:ext uri="{FF2B5EF4-FFF2-40B4-BE49-F238E27FC236}">
                    <a16:creationId xmlns:a16="http://schemas.microsoft.com/office/drawing/2014/main" id="{C8D0354A-0DFE-65B8-957A-20C8DCB0C8E2}"/>
                  </a:ext>
                </a:extLst>
              </p14:cNvPr>
              <p14:cNvContentPartPr/>
              <p14:nvPr/>
            </p14:nvContentPartPr>
            <p14:xfrm>
              <a:off x="1743417" y="1169030"/>
              <a:ext cx="4320" cy="360"/>
            </p14:xfrm>
          </p:contentPart>
        </mc:Choice>
        <mc:Fallback xmlns="">
          <p:pic>
            <p:nvPicPr>
              <p:cNvPr id="4" name="Encre 3">
                <a:extLst>
                  <a:ext uri="{FF2B5EF4-FFF2-40B4-BE49-F238E27FC236}">
                    <a16:creationId xmlns:a16="http://schemas.microsoft.com/office/drawing/2014/main" id="{C8D0354A-0DFE-65B8-957A-20C8DCB0C8E2}"/>
                  </a:ext>
                </a:extLst>
              </p:cNvPr>
              <p:cNvPicPr/>
              <p:nvPr/>
            </p:nvPicPr>
            <p:blipFill>
              <a:blip r:embed="rId6"/>
              <a:stretch>
                <a:fillRect/>
              </a:stretch>
            </p:blipFill>
            <p:spPr>
              <a:xfrm>
                <a:off x="1734777" y="1115030"/>
                <a:ext cx="21960" cy="108000"/>
              </a:xfrm>
              <a:prstGeom prst="rect">
                <a:avLst/>
              </a:prstGeom>
            </p:spPr>
          </p:pic>
        </mc:Fallback>
      </mc:AlternateContent>
    </p:spTree>
    <p:extLst>
      <p:ext uri="{BB962C8B-B14F-4D97-AF65-F5344CB8AC3E}">
        <p14:creationId xmlns:p14="http://schemas.microsoft.com/office/powerpoint/2010/main" val="2035013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7" y="381001"/>
            <a:ext cx="6858001" cy="6095995"/>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DB11894-B9DE-24A1-526A-00A76C7F4F1E}"/>
              </a:ext>
            </a:extLst>
          </p:cNvPr>
          <p:cNvSpPr>
            <a:spLocks noGrp="1"/>
          </p:cNvSpPr>
          <p:nvPr>
            <p:ph type="title"/>
          </p:nvPr>
        </p:nvSpPr>
        <p:spPr>
          <a:xfrm>
            <a:off x="707413" y="4544704"/>
            <a:ext cx="4792635" cy="1811645"/>
          </a:xfrm>
        </p:spPr>
        <p:txBody>
          <a:bodyPr anchor="ctr">
            <a:normAutofit/>
          </a:bodyPr>
          <a:lstStyle/>
          <a:p>
            <a:r>
              <a:rPr lang="fr-FR" sz="3100" dirty="0"/>
              <a:t>Comment je me suis intéressée au « mobbing » dans le milieu universitaire? </a:t>
            </a:r>
          </a:p>
        </p:txBody>
      </p:sp>
      <p:pic>
        <p:nvPicPr>
          <p:cNvPr id="4" name="Picture 2" descr="Le mobbing au tribunal : SEV-Online">
            <a:extLst>
              <a:ext uri="{FF2B5EF4-FFF2-40B4-BE49-F238E27FC236}">
                <a16:creationId xmlns:a16="http://schemas.microsoft.com/office/drawing/2014/main" id="{E79E0C93-5BFA-B2AE-9496-DC3C569A6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932" r="1" b="4536"/>
          <a:stretch/>
        </p:blipFill>
        <p:spPr bwMode="auto">
          <a:xfrm>
            <a:off x="-1" y="10"/>
            <a:ext cx="6096001" cy="411479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C308CA35-926C-8996-C28E-284E45F37EC6}"/>
              </a:ext>
            </a:extLst>
          </p:cNvPr>
          <p:cNvSpPr>
            <a:spLocks noGrp="1"/>
          </p:cNvSpPr>
          <p:nvPr>
            <p:ph idx="1"/>
          </p:nvPr>
        </p:nvSpPr>
        <p:spPr>
          <a:xfrm>
            <a:off x="6803410" y="691912"/>
            <a:ext cx="4585646" cy="5474173"/>
          </a:xfrm>
        </p:spPr>
        <p:txBody>
          <a:bodyPr anchor="ctr">
            <a:normAutofit fontScale="92500" lnSpcReduction="10000"/>
          </a:bodyPr>
          <a:lstStyle/>
          <a:p>
            <a:pPr marL="0" indent="0">
              <a:buNone/>
            </a:pPr>
            <a:r>
              <a:rPr lang="fr-FR" sz="1600" b="1" dirty="0"/>
              <a:t>1. Projet sur les litiges et différends en contexte universitaire</a:t>
            </a:r>
          </a:p>
          <a:p>
            <a:r>
              <a:rPr lang="fr-FR" sz="1600" dirty="0"/>
              <a:t>Financé par la faculté de droit de l’Université de Sherbrooke et par le Fonds d’études notariales</a:t>
            </a:r>
          </a:p>
          <a:p>
            <a:r>
              <a:rPr lang="fr-FR" sz="1600" dirty="0"/>
              <a:t>Site web créé: </a:t>
            </a:r>
            <a:r>
              <a:rPr lang="fr-FR" sz="1600" dirty="0" err="1"/>
              <a:t>universiteenlitige.org</a:t>
            </a:r>
            <a:endParaRPr lang="fr-FR" sz="1600" dirty="0"/>
          </a:p>
          <a:p>
            <a:r>
              <a:rPr lang="fr-FR" sz="1600" dirty="0"/>
              <a:t>Mon objectif: limiter les différends à travers la connaissance de ceux qui nous entourent</a:t>
            </a:r>
          </a:p>
          <a:p>
            <a:r>
              <a:rPr lang="fr-FR" sz="1600" dirty="0"/>
              <a:t>Journées de formation sur la prévention des différends dans le milieu de l’enseignement supérieur: énormément de souffrance</a:t>
            </a:r>
          </a:p>
          <a:p>
            <a:r>
              <a:rPr lang="fr-FR" sz="1600" dirty="0"/>
              <a:t>Parmi nos constats: </a:t>
            </a:r>
          </a:p>
          <a:p>
            <a:pPr lvl="1"/>
            <a:r>
              <a:rPr lang="fr-FR" sz="1600" dirty="0"/>
              <a:t>Le « mobbing » émane de faits rapportés dans plusieurs décisions arbitrales et des tribunaux judiciaires</a:t>
            </a:r>
          </a:p>
          <a:p>
            <a:pPr lvl="1"/>
            <a:r>
              <a:rPr lang="fr-FR" sz="1600" dirty="0"/>
              <a:t>Souvent entre </a:t>
            </a:r>
            <a:r>
              <a:rPr lang="fr-FR" sz="1600" dirty="0" err="1"/>
              <a:t>professeur.es</a:t>
            </a:r>
            <a:endParaRPr lang="fr-FR" sz="1600" dirty="0"/>
          </a:p>
          <a:p>
            <a:pPr lvl="1"/>
            <a:r>
              <a:rPr lang="fr-FR" sz="1600" dirty="0"/>
              <a:t>Les processus de plaintes déclenchent ou s’inscrivent souvent dans un phénomène de « mobbing » </a:t>
            </a:r>
          </a:p>
          <a:p>
            <a:pPr lvl="1"/>
            <a:r>
              <a:rPr lang="fr-FR" sz="1600" dirty="0"/>
              <a:t>L’employeur peut accroître un phénomène de mobbing du fait de son inaction </a:t>
            </a:r>
          </a:p>
          <a:p>
            <a:pPr lvl="1"/>
            <a:r>
              <a:rPr lang="fr-FR" sz="1600" dirty="0"/>
              <a:t>Le mobbing impacte considérablement la santé mentale et implique des coûts pour l’organisation et sociétaux.</a:t>
            </a:r>
          </a:p>
          <a:p>
            <a:pPr lvl="1"/>
            <a:endParaRPr lang="fr-FR" sz="1600" dirty="0"/>
          </a:p>
          <a:p>
            <a:endParaRPr lang="fr-FR" sz="1600" dirty="0"/>
          </a:p>
        </p:txBody>
      </p:sp>
    </p:spTree>
    <p:extLst>
      <p:ext uri="{BB962C8B-B14F-4D97-AF65-F5344CB8AC3E}">
        <p14:creationId xmlns:p14="http://schemas.microsoft.com/office/powerpoint/2010/main" val="1780220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E94BA27A-77DA-165D-E9C1-F644C96BAD4E}"/>
              </a:ext>
            </a:extLst>
          </p:cNvPr>
          <p:cNvPicPr>
            <a:picLocks noGrp="1" noChangeAspect="1"/>
          </p:cNvPicPr>
          <p:nvPr>
            <p:ph idx="1"/>
          </p:nvPr>
        </p:nvPicPr>
        <p:blipFill>
          <a:blip r:embed="rId2"/>
          <a:stretch>
            <a:fillRect/>
          </a:stretch>
        </p:blipFill>
        <p:spPr>
          <a:xfrm>
            <a:off x="838200" y="3213562"/>
            <a:ext cx="10515600" cy="1575464"/>
          </a:xfrm>
        </p:spPr>
      </p:pic>
      <p:sp>
        <p:nvSpPr>
          <p:cNvPr id="3" name="Titre 1">
            <a:extLst>
              <a:ext uri="{FF2B5EF4-FFF2-40B4-BE49-F238E27FC236}">
                <a16:creationId xmlns:a16="http://schemas.microsoft.com/office/drawing/2014/main" id="{1BF81AC2-6BF4-6E4B-72FD-2A8D9B2D556D}"/>
              </a:ext>
            </a:extLst>
          </p:cNvPr>
          <p:cNvSpPr>
            <a:spLocks noGrp="1"/>
          </p:cNvSpPr>
          <p:nvPr>
            <p:ph type="title"/>
          </p:nvPr>
        </p:nvSpPr>
        <p:spPr/>
        <p:txBody>
          <a:bodyPr/>
          <a:lstStyle/>
          <a:p>
            <a:r>
              <a:rPr lang="fr-FR" dirty="0"/>
              <a:t>Analyse par l’arbitre</a:t>
            </a:r>
          </a:p>
        </p:txBody>
      </p:sp>
    </p:spTree>
    <p:extLst>
      <p:ext uri="{BB962C8B-B14F-4D97-AF65-F5344CB8AC3E}">
        <p14:creationId xmlns:p14="http://schemas.microsoft.com/office/powerpoint/2010/main" val="750899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76E5C2C4-8C71-781E-B9D6-70FE5DC60F94}"/>
              </a:ext>
            </a:extLst>
          </p:cNvPr>
          <p:cNvPicPr>
            <a:picLocks noGrp="1" noChangeAspect="1"/>
          </p:cNvPicPr>
          <p:nvPr>
            <p:ph idx="1"/>
          </p:nvPr>
        </p:nvPicPr>
        <p:blipFill>
          <a:blip r:embed="rId2"/>
          <a:stretch>
            <a:fillRect/>
          </a:stretch>
        </p:blipFill>
        <p:spPr>
          <a:xfrm>
            <a:off x="838200" y="3052658"/>
            <a:ext cx="10515600" cy="1897272"/>
          </a:xfrm>
        </p:spPr>
      </p:pic>
      <p:sp>
        <p:nvSpPr>
          <p:cNvPr id="3" name="Titre 1">
            <a:extLst>
              <a:ext uri="{FF2B5EF4-FFF2-40B4-BE49-F238E27FC236}">
                <a16:creationId xmlns:a16="http://schemas.microsoft.com/office/drawing/2014/main" id="{1921B22C-A627-773E-3DBB-1ED42764934C}"/>
              </a:ext>
            </a:extLst>
          </p:cNvPr>
          <p:cNvSpPr>
            <a:spLocks noGrp="1"/>
          </p:cNvSpPr>
          <p:nvPr>
            <p:ph type="title"/>
          </p:nvPr>
        </p:nvSpPr>
        <p:spPr/>
        <p:txBody>
          <a:bodyPr/>
          <a:lstStyle/>
          <a:p>
            <a:r>
              <a:rPr lang="fr-FR" dirty="0"/>
              <a:t>Analyse par l’arbitre</a:t>
            </a:r>
          </a:p>
        </p:txBody>
      </p:sp>
    </p:spTree>
    <p:extLst>
      <p:ext uri="{BB962C8B-B14F-4D97-AF65-F5344CB8AC3E}">
        <p14:creationId xmlns:p14="http://schemas.microsoft.com/office/powerpoint/2010/main" val="3575910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6DF19C-14CC-E17D-E99B-88451B70D515}"/>
              </a:ext>
            </a:extLst>
          </p:cNvPr>
          <p:cNvSpPr>
            <a:spLocks noGrp="1"/>
          </p:cNvSpPr>
          <p:nvPr>
            <p:ph type="title"/>
          </p:nvPr>
        </p:nvSpPr>
        <p:spPr/>
        <p:txBody>
          <a:bodyPr/>
          <a:lstStyle/>
          <a:p>
            <a:r>
              <a:rPr lang="fr-FR" dirty="0"/>
              <a:t>Analyse par l’arbitre</a:t>
            </a:r>
          </a:p>
        </p:txBody>
      </p:sp>
      <p:pic>
        <p:nvPicPr>
          <p:cNvPr id="9" name="Espace réservé du contenu 8">
            <a:extLst>
              <a:ext uri="{FF2B5EF4-FFF2-40B4-BE49-F238E27FC236}">
                <a16:creationId xmlns:a16="http://schemas.microsoft.com/office/drawing/2014/main" id="{424007EC-60D2-172E-9848-37F1A31B6C79}"/>
              </a:ext>
            </a:extLst>
          </p:cNvPr>
          <p:cNvPicPr>
            <a:picLocks noGrp="1" noChangeAspect="1"/>
          </p:cNvPicPr>
          <p:nvPr>
            <p:ph idx="1"/>
          </p:nvPr>
        </p:nvPicPr>
        <p:blipFill>
          <a:blip r:embed="rId2"/>
          <a:stretch>
            <a:fillRect/>
          </a:stretch>
        </p:blipFill>
        <p:spPr>
          <a:xfrm>
            <a:off x="1644650" y="1886744"/>
            <a:ext cx="8902700" cy="4229100"/>
          </a:xfrm>
        </p:spPr>
      </p:pic>
    </p:spTree>
    <p:extLst>
      <p:ext uri="{BB962C8B-B14F-4D97-AF65-F5344CB8AC3E}">
        <p14:creationId xmlns:p14="http://schemas.microsoft.com/office/powerpoint/2010/main" val="3866987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2B497E-56B2-DBEC-8B0A-AEB28501CFC6}"/>
              </a:ext>
            </a:extLst>
          </p:cNvPr>
          <p:cNvSpPr>
            <a:spLocks noGrp="1"/>
          </p:cNvSpPr>
          <p:nvPr>
            <p:ph type="title"/>
          </p:nvPr>
        </p:nvSpPr>
        <p:spPr/>
        <p:txBody>
          <a:bodyPr/>
          <a:lstStyle/>
          <a:p>
            <a:r>
              <a:rPr lang="fr-FR" dirty="0"/>
              <a:t>Analyse par l’arbitre</a:t>
            </a:r>
          </a:p>
        </p:txBody>
      </p:sp>
      <p:pic>
        <p:nvPicPr>
          <p:cNvPr id="5" name="Espace réservé du contenu 4">
            <a:extLst>
              <a:ext uri="{FF2B5EF4-FFF2-40B4-BE49-F238E27FC236}">
                <a16:creationId xmlns:a16="http://schemas.microsoft.com/office/drawing/2014/main" id="{F19E30C2-964D-A245-02D8-6F10297FE6F5}"/>
              </a:ext>
            </a:extLst>
          </p:cNvPr>
          <p:cNvPicPr>
            <a:picLocks noGrp="1" noChangeAspect="1"/>
          </p:cNvPicPr>
          <p:nvPr>
            <p:ph idx="1"/>
          </p:nvPr>
        </p:nvPicPr>
        <p:blipFill>
          <a:blip r:embed="rId2"/>
          <a:stretch>
            <a:fillRect/>
          </a:stretch>
        </p:blipFill>
        <p:spPr>
          <a:xfrm>
            <a:off x="1820119" y="1825625"/>
            <a:ext cx="8551762" cy="4351338"/>
          </a:xfrm>
        </p:spPr>
      </p:pic>
    </p:spTree>
    <p:extLst>
      <p:ext uri="{BB962C8B-B14F-4D97-AF65-F5344CB8AC3E}">
        <p14:creationId xmlns:p14="http://schemas.microsoft.com/office/powerpoint/2010/main" val="212967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84526B-FEE1-6D27-56AC-257B956A9D13}"/>
              </a:ext>
            </a:extLst>
          </p:cNvPr>
          <p:cNvSpPr>
            <a:spLocks noGrp="1"/>
          </p:cNvSpPr>
          <p:nvPr>
            <p:ph type="title"/>
          </p:nvPr>
        </p:nvSpPr>
        <p:spPr/>
        <p:txBody>
          <a:bodyPr/>
          <a:lstStyle/>
          <a:p>
            <a:r>
              <a:rPr lang="fr-FR" dirty="0"/>
              <a:t>Analyse par l’arbitre</a:t>
            </a:r>
          </a:p>
        </p:txBody>
      </p:sp>
      <p:pic>
        <p:nvPicPr>
          <p:cNvPr id="5" name="Espace réservé du contenu 4">
            <a:extLst>
              <a:ext uri="{FF2B5EF4-FFF2-40B4-BE49-F238E27FC236}">
                <a16:creationId xmlns:a16="http://schemas.microsoft.com/office/drawing/2014/main" id="{0E84A876-0803-183B-C58B-28F912E34180}"/>
              </a:ext>
            </a:extLst>
          </p:cNvPr>
          <p:cNvPicPr>
            <a:picLocks noGrp="1" noChangeAspect="1"/>
          </p:cNvPicPr>
          <p:nvPr>
            <p:ph idx="1"/>
          </p:nvPr>
        </p:nvPicPr>
        <p:blipFill>
          <a:blip r:embed="rId2"/>
          <a:stretch>
            <a:fillRect/>
          </a:stretch>
        </p:blipFill>
        <p:spPr>
          <a:xfrm>
            <a:off x="1985211" y="1849689"/>
            <a:ext cx="7820525" cy="4351338"/>
          </a:xfrm>
        </p:spPr>
      </p:pic>
    </p:spTree>
    <p:extLst>
      <p:ext uri="{BB962C8B-B14F-4D97-AF65-F5344CB8AC3E}">
        <p14:creationId xmlns:p14="http://schemas.microsoft.com/office/powerpoint/2010/main" val="3961809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2C4280-C214-394C-B7CE-B5140AA22D04}"/>
              </a:ext>
            </a:extLst>
          </p:cNvPr>
          <p:cNvSpPr>
            <a:spLocks noGrp="1"/>
          </p:cNvSpPr>
          <p:nvPr>
            <p:ph type="title"/>
          </p:nvPr>
        </p:nvSpPr>
        <p:spPr/>
        <p:txBody>
          <a:bodyPr/>
          <a:lstStyle/>
          <a:p>
            <a:r>
              <a:rPr lang="fr-FR" dirty="0"/>
              <a:t>Analyse par l’arbitre</a:t>
            </a:r>
          </a:p>
        </p:txBody>
      </p:sp>
      <p:pic>
        <p:nvPicPr>
          <p:cNvPr id="5" name="Espace réservé du contenu 4">
            <a:extLst>
              <a:ext uri="{FF2B5EF4-FFF2-40B4-BE49-F238E27FC236}">
                <a16:creationId xmlns:a16="http://schemas.microsoft.com/office/drawing/2014/main" id="{4386A792-9778-87E1-2724-1157C040E632}"/>
              </a:ext>
            </a:extLst>
          </p:cNvPr>
          <p:cNvPicPr>
            <a:picLocks noGrp="1" noChangeAspect="1"/>
          </p:cNvPicPr>
          <p:nvPr>
            <p:ph idx="1"/>
          </p:nvPr>
        </p:nvPicPr>
        <p:blipFill>
          <a:blip r:embed="rId2"/>
          <a:stretch>
            <a:fillRect/>
          </a:stretch>
        </p:blipFill>
        <p:spPr>
          <a:xfrm>
            <a:off x="1917700" y="2718594"/>
            <a:ext cx="8356600" cy="2565400"/>
          </a:xfrm>
        </p:spPr>
      </p:pic>
    </p:spTree>
    <p:extLst>
      <p:ext uri="{BB962C8B-B14F-4D97-AF65-F5344CB8AC3E}">
        <p14:creationId xmlns:p14="http://schemas.microsoft.com/office/powerpoint/2010/main" val="26930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0F511F-7C12-52EE-DC20-B5F257FA22D8}"/>
              </a:ext>
            </a:extLst>
          </p:cNvPr>
          <p:cNvSpPr>
            <a:spLocks noGrp="1"/>
          </p:cNvSpPr>
          <p:nvPr>
            <p:ph type="title"/>
          </p:nvPr>
        </p:nvSpPr>
        <p:spPr>
          <a:xfrm>
            <a:off x="838200" y="2963947"/>
            <a:ext cx="10515600" cy="1325563"/>
          </a:xfrm>
        </p:spPr>
        <p:txBody>
          <a:bodyPr/>
          <a:lstStyle/>
          <a:p>
            <a:r>
              <a:rPr lang="fr-FR" dirty="0"/>
              <a:t>2. Affaire </a:t>
            </a:r>
            <a:r>
              <a:rPr lang="fr-FR" dirty="0" err="1"/>
              <a:t>Birch</a:t>
            </a:r>
            <a:endParaRPr lang="fr-FR" dirty="0"/>
          </a:p>
        </p:txBody>
      </p:sp>
    </p:spTree>
    <p:extLst>
      <p:ext uri="{BB962C8B-B14F-4D97-AF65-F5344CB8AC3E}">
        <p14:creationId xmlns:p14="http://schemas.microsoft.com/office/powerpoint/2010/main" val="3196417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a:extLst>
              <a:ext uri="{FF2B5EF4-FFF2-40B4-BE49-F238E27FC236}">
                <a16:creationId xmlns:a16="http://schemas.microsoft.com/office/drawing/2014/main" id="{00A287E2-5314-D74D-45D9-4A9DA5308AF8}"/>
              </a:ext>
            </a:extLst>
          </p:cNvPr>
          <p:cNvPicPr>
            <a:picLocks noGrp="1" noChangeAspect="1"/>
          </p:cNvPicPr>
          <p:nvPr>
            <p:ph idx="1"/>
          </p:nvPr>
        </p:nvPicPr>
        <p:blipFill>
          <a:blip r:embed="rId2"/>
          <a:stretch>
            <a:fillRect/>
          </a:stretch>
        </p:blipFill>
        <p:spPr>
          <a:xfrm>
            <a:off x="176401" y="1253331"/>
            <a:ext cx="5919599" cy="4351338"/>
          </a:xfrm>
        </p:spPr>
      </p:pic>
      <p:pic>
        <p:nvPicPr>
          <p:cNvPr id="10" name="Image 9">
            <a:extLst>
              <a:ext uri="{FF2B5EF4-FFF2-40B4-BE49-F238E27FC236}">
                <a16:creationId xmlns:a16="http://schemas.microsoft.com/office/drawing/2014/main" id="{7DE4A884-7963-E727-242B-F2F4E723275A}"/>
              </a:ext>
            </a:extLst>
          </p:cNvPr>
          <p:cNvPicPr>
            <a:picLocks noChangeAspect="1"/>
          </p:cNvPicPr>
          <p:nvPr/>
        </p:nvPicPr>
        <p:blipFill>
          <a:blip r:embed="rId3"/>
          <a:stretch>
            <a:fillRect/>
          </a:stretch>
        </p:blipFill>
        <p:spPr>
          <a:xfrm>
            <a:off x="6264378" y="1433384"/>
            <a:ext cx="5594748" cy="3991232"/>
          </a:xfrm>
          <a:prstGeom prst="rect">
            <a:avLst/>
          </a:prstGeom>
        </p:spPr>
      </p:pic>
    </p:spTree>
    <p:extLst>
      <p:ext uri="{BB962C8B-B14F-4D97-AF65-F5344CB8AC3E}">
        <p14:creationId xmlns:p14="http://schemas.microsoft.com/office/powerpoint/2010/main" val="2477849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104D53-08F4-ECBF-50BD-D1CB29BE6818}"/>
              </a:ext>
            </a:extLst>
          </p:cNvPr>
          <p:cNvSpPr>
            <a:spLocks noGrp="1"/>
          </p:cNvSpPr>
          <p:nvPr>
            <p:ph type="title"/>
          </p:nvPr>
        </p:nvSpPr>
        <p:spPr/>
        <p:txBody>
          <a:bodyPr/>
          <a:lstStyle/>
          <a:p>
            <a:r>
              <a:rPr lang="fr-FR" dirty="0"/>
              <a:t>2. Affaire </a:t>
            </a:r>
            <a:r>
              <a:rPr lang="fr-FR" dirty="0" err="1"/>
              <a:t>Birch</a:t>
            </a:r>
            <a:endParaRPr lang="fr-FR" dirty="0"/>
          </a:p>
        </p:txBody>
      </p:sp>
      <p:sp>
        <p:nvSpPr>
          <p:cNvPr id="3" name="Espace réservé du contenu 2">
            <a:extLst>
              <a:ext uri="{FF2B5EF4-FFF2-40B4-BE49-F238E27FC236}">
                <a16:creationId xmlns:a16="http://schemas.microsoft.com/office/drawing/2014/main" id="{F66F4DC8-B2DE-9C56-BA5E-AAA25C4D25D3}"/>
              </a:ext>
            </a:extLst>
          </p:cNvPr>
          <p:cNvSpPr>
            <a:spLocks noGrp="1"/>
          </p:cNvSpPr>
          <p:nvPr>
            <p:ph idx="1"/>
          </p:nvPr>
        </p:nvSpPr>
        <p:spPr/>
        <p:txBody>
          <a:bodyPr/>
          <a:lstStyle/>
          <a:p>
            <a:pPr>
              <a:buNone/>
            </a:pPr>
            <a:r>
              <a:rPr lang="fr-CA" sz="1800" dirty="0">
                <a:effectLst/>
                <a:latin typeface="ArialMT"/>
              </a:rPr>
              <a:t>[1]  (…) Depuis 2019, elle </a:t>
            </a:r>
            <a:r>
              <a:rPr lang="fr-CA" sz="1800" dirty="0" err="1">
                <a:effectLst/>
                <a:latin typeface="ArialMT"/>
              </a:rPr>
              <a:t>siège</a:t>
            </a:r>
            <a:r>
              <a:rPr lang="fr-CA" sz="1800" dirty="0">
                <a:effectLst/>
                <a:latin typeface="ArialMT"/>
              </a:rPr>
              <a:t> comme membre </a:t>
            </a:r>
            <a:r>
              <a:rPr lang="fr-CA" sz="1800" dirty="0" err="1">
                <a:effectLst/>
                <a:latin typeface="ArialMT"/>
              </a:rPr>
              <a:t>représentante</a:t>
            </a:r>
            <a:r>
              <a:rPr lang="fr-CA" sz="1800" dirty="0">
                <a:effectLst/>
                <a:latin typeface="ArialMT"/>
              </a:rPr>
              <a:t> des enseignants au Conseil d’</a:t>
            </a:r>
            <a:r>
              <a:rPr lang="fr-CA" sz="1800" dirty="0" err="1">
                <a:effectLst/>
                <a:latin typeface="ArialMT"/>
              </a:rPr>
              <a:t>établissement</a:t>
            </a:r>
            <a:r>
              <a:rPr lang="fr-CA" sz="1800" dirty="0">
                <a:effectLst/>
                <a:latin typeface="ArialMT"/>
              </a:rPr>
              <a:t> « CE » du CSL. </a:t>
            </a:r>
            <a:endParaRPr lang="fr-CA" dirty="0"/>
          </a:p>
          <a:p>
            <a:pPr>
              <a:buNone/>
            </a:pPr>
            <a:r>
              <a:rPr lang="fr-CA" sz="1800" dirty="0">
                <a:effectLst/>
                <a:latin typeface="ArialMT"/>
              </a:rPr>
              <a:t>[2] Des </a:t>
            </a:r>
            <a:r>
              <a:rPr lang="fr-CA" sz="1800" dirty="0" err="1">
                <a:effectLst/>
                <a:latin typeface="ArialMT"/>
              </a:rPr>
              <a:t>difficultés</a:t>
            </a:r>
            <a:r>
              <a:rPr lang="fr-CA" sz="1800" dirty="0">
                <a:effectLst/>
                <a:latin typeface="ArialMT"/>
              </a:rPr>
              <a:t> sont </a:t>
            </a:r>
            <a:r>
              <a:rPr lang="fr-CA" sz="1800" dirty="0" err="1">
                <a:effectLst/>
                <a:latin typeface="ArialMT"/>
              </a:rPr>
              <a:t>vécues</a:t>
            </a:r>
            <a:r>
              <a:rPr lang="fr-CA" sz="1800" dirty="0">
                <a:effectLst/>
                <a:latin typeface="ArialMT"/>
              </a:rPr>
              <a:t> dans les </a:t>
            </a:r>
            <a:r>
              <a:rPr lang="fr-CA" sz="1800" dirty="0" err="1">
                <a:effectLst/>
                <a:latin typeface="ArialMT"/>
              </a:rPr>
              <a:t>différents</a:t>
            </a:r>
            <a:r>
              <a:rPr lang="fr-CA" sz="1800" dirty="0">
                <a:effectLst/>
                <a:latin typeface="ArialMT"/>
              </a:rPr>
              <a:t> </a:t>
            </a:r>
            <a:r>
              <a:rPr lang="fr-CA" sz="1800" dirty="0" err="1">
                <a:effectLst/>
                <a:latin typeface="ArialMT"/>
              </a:rPr>
              <a:t>comités</a:t>
            </a:r>
            <a:r>
              <a:rPr lang="fr-CA" sz="1800" dirty="0">
                <a:effectLst/>
                <a:latin typeface="ArialMT"/>
              </a:rPr>
              <a:t> de gouvernance. En mai 2021, une firme externe est </a:t>
            </a:r>
            <a:r>
              <a:rPr lang="fr-CA" sz="1800" dirty="0" err="1">
                <a:effectLst/>
                <a:latin typeface="ArialMT"/>
              </a:rPr>
              <a:t>mandatée</a:t>
            </a:r>
            <a:r>
              <a:rPr lang="fr-CA" sz="1800" dirty="0">
                <a:effectLst/>
                <a:latin typeface="ArialMT"/>
              </a:rPr>
              <a:t> afin d’examiner les pratiques de gouvernance. En </a:t>
            </a:r>
            <a:r>
              <a:rPr lang="fr-CA" sz="1800" dirty="0" err="1">
                <a:effectLst/>
                <a:latin typeface="ArialMT"/>
              </a:rPr>
              <a:t>décembre</a:t>
            </a:r>
            <a:r>
              <a:rPr lang="fr-CA" sz="1800" dirty="0">
                <a:effectLst/>
                <a:latin typeface="ArialMT"/>
              </a:rPr>
              <a:t> 2021, la Direction des </a:t>
            </a:r>
            <a:r>
              <a:rPr lang="fr-CA" sz="1800" dirty="0" err="1">
                <a:effectLst/>
                <a:latin typeface="ArialMT"/>
              </a:rPr>
              <a:t>enquêtes</a:t>
            </a:r>
            <a:r>
              <a:rPr lang="fr-CA" sz="1800" dirty="0">
                <a:effectLst/>
                <a:latin typeface="ArialMT"/>
              </a:rPr>
              <a:t> du </a:t>
            </a:r>
            <a:r>
              <a:rPr lang="fr-CA" sz="1800" dirty="0" err="1">
                <a:effectLst/>
                <a:latin typeface="ArialMT"/>
              </a:rPr>
              <a:t>ministère</a:t>
            </a:r>
            <a:r>
              <a:rPr lang="fr-CA" sz="1800" dirty="0">
                <a:effectLst/>
                <a:latin typeface="ArialMT"/>
              </a:rPr>
              <a:t> de l’Enseignement </a:t>
            </a:r>
            <a:r>
              <a:rPr lang="fr-CA" sz="1800" dirty="0" err="1">
                <a:effectLst/>
                <a:latin typeface="ArialMT"/>
              </a:rPr>
              <a:t>supérieur</a:t>
            </a:r>
            <a:r>
              <a:rPr lang="fr-CA" sz="1800" dirty="0">
                <a:effectLst/>
                <a:latin typeface="ArialMT"/>
              </a:rPr>
              <a:t> est </a:t>
            </a:r>
            <a:r>
              <a:rPr lang="fr-CA" sz="1800" dirty="0" err="1">
                <a:effectLst/>
                <a:latin typeface="ArialMT"/>
              </a:rPr>
              <a:t>mandatée</a:t>
            </a:r>
            <a:r>
              <a:rPr lang="fr-CA" sz="1800" dirty="0">
                <a:effectLst/>
                <a:latin typeface="ArialMT"/>
              </a:rPr>
              <a:t> afin de </a:t>
            </a:r>
            <a:r>
              <a:rPr lang="fr-CA" sz="1800" dirty="0" err="1">
                <a:effectLst/>
                <a:latin typeface="ArialMT"/>
              </a:rPr>
              <a:t>procéder</a:t>
            </a:r>
            <a:r>
              <a:rPr lang="fr-CA" sz="1800" dirty="0">
                <a:effectLst/>
                <a:latin typeface="ArialMT"/>
              </a:rPr>
              <a:t> elle aussi à une </a:t>
            </a:r>
            <a:r>
              <a:rPr lang="fr-CA" sz="1800" dirty="0" err="1">
                <a:effectLst/>
                <a:latin typeface="ArialMT"/>
              </a:rPr>
              <a:t>enquête</a:t>
            </a:r>
            <a:r>
              <a:rPr lang="fr-CA" sz="1800" dirty="0">
                <a:effectLst/>
                <a:latin typeface="ArialMT"/>
              </a:rPr>
              <a:t> en </a:t>
            </a:r>
            <a:r>
              <a:rPr lang="fr-CA" sz="1800" dirty="0" err="1">
                <a:effectLst/>
                <a:latin typeface="ArialMT"/>
              </a:rPr>
              <a:t>matière</a:t>
            </a:r>
            <a:r>
              <a:rPr lang="fr-CA" sz="1800" dirty="0">
                <a:effectLst/>
                <a:latin typeface="ArialMT"/>
              </a:rPr>
              <a:t> de gouvernance et de climat organisationnel. En tant que membre du CE du CSL, Mme </a:t>
            </a:r>
            <a:r>
              <a:rPr lang="fr-CA" sz="1800" dirty="0" err="1">
                <a:effectLst/>
                <a:latin typeface="ArialMT"/>
              </a:rPr>
              <a:t>Birch</a:t>
            </a:r>
            <a:r>
              <a:rPr lang="fr-CA" sz="1800" dirty="0">
                <a:effectLst/>
                <a:latin typeface="ArialMT"/>
              </a:rPr>
              <a:t> sera </a:t>
            </a:r>
            <a:r>
              <a:rPr lang="fr-CA" sz="1800" dirty="0" err="1">
                <a:effectLst/>
                <a:latin typeface="ArialMT"/>
              </a:rPr>
              <a:t>rencontrée</a:t>
            </a:r>
            <a:r>
              <a:rPr lang="fr-CA" sz="1800" dirty="0">
                <a:effectLst/>
                <a:latin typeface="ArialMT"/>
              </a:rPr>
              <a:t> dans le cadre de ces deux </a:t>
            </a:r>
            <a:r>
              <a:rPr lang="fr-CA" sz="1800" dirty="0" err="1">
                <a:effectLst/>
                <a:latin typeface="ArialMT"/>
              </a:rPr>
              <a:t>enquêtes</a:t>
            </a:r>
            <a:r>
              <a:rPr lang="fr-CA" sz="1800" dirty="0">
                <a:effectLst/>
                <a:latin typeface="ArialMT"/>
              </a:rPr>
              <a:t>. </a:t>
            </a:r>
            <a:endParaRPr lang="fr-CA" dirty="0"/>
          </a:p>
          <a:p>
            <a:pPr>
              <a:buNone/>
            </a:pPr>
            <a:r>
              <a:rPr lang="fr-CA" sz="1800" dirty="0">
                <a:effectLst/>
                <a:highlight>
                  <a:srgbClr val="FFFF00"/>
                </a:highlight>
                <a:latin typeface="ArialMT"/>
              </a:rPr>
              <a:t>[3] En janvier 2022, Mme </a:t>
            </a:r>
            <a:r>
              <a:rPr lang="fr-CA" sz="1800" dirty="0" err="1">
                <a:effectLst/>
                <a:highlight>
                  <a:srgbClr val="FFFF00"/>
                </a:highlight>
                <a:latin typeface="ArialMT"/>
              </a:rPr>
              <a:t>Birch</a:t>
            </a:r>
            <a:r>
              <a:rPr lang="fr-CA" sz="1800" dirty="0">
                <a:effectLst/>
                <a:highlight>
                  <a:srgbClr val="FFFF00"/>
                </a:highlight>
                <a:latin typeface="ArialMT"/>
              </a:rPr>
              <a:t> est </a:t>
            </a:r>
            <a:r>
              <a:rPr lang="fr-CA" sz="1800" dirty="0" err="1">
                <a:effectLst/>
                <a:highlight>
                  <a:srgbClr val="FFFF00"/>
                </a:highlight>
                <a:latin typeface="ArialMT"/>
              </a:rPr>
              <a:t>avisée</a:t>
            </a:r>
            <a:r>
              <a:rPr lang="fr-CA" sz="1800" dirty="0">
                <a:effectLst/>
                <a:highlight>
                  <a:srgbClr val="FFFF00"/>
                </a:highlight>
                <a:latin typeface="ArialMT"/>
              </a:rPr>
              <a:t> qu’elle doit rencontrer un </a:t>
            </a:r>
            <a:r>
              <a:rPr lang="fr-CA" sz="1800" dirty="0" err="1">
                <a:effectLst/>
                <a:highlight>
                  <a:srgbClr val="FFFF00"/>
                </a:highlight>
                <a:latin typeface="ArialMT"/>
              </a:rPr>
              <a:t>enquêteur</a:t>
            </a:r>
            <a:r>
              <a:rPr lang="fr-CA" sz="1800" dirty="0">
                <a:effectLst/>
                <a:highlight>
                  <a:srgbClr val="FFFF00"/>
                </a:highlight>
                <a:latin typeface="ArialMT"/>
              </a:rPr>
              <a:t> à la suite d’une plainte de </a:t>
            </a:r>
            <a:r>
              <a:rPr lang="fr-CA" sz="1800" dirty="0" err="1">
                <a:effectLst/>
                <a:highlight>
                  <a:srgbClr val="FFFF00"/>
                </a:highlight>
                <a:latin typeface="ArialMT"/>
              </a:rPr>
              <a:t>harcèlement</a:t>
            </a:r>
            <a:r>
              <a:rPr lang="fr-CA" sz="1800" dirty="0">
                <a:effectLst/>
                <a:highlight>
                  <a:srgbClr val="FFFF00"/>
                </a:highlight>
                <a:latin typeface="ArialMT"/>
              </a:rPr>
              <a:t> psychologique et de </a:t>
            </a:r>
            <a:r>
              <a:rPr lang="fr-CA" sz="1800" i="1" dirty="0">
                <a:effectLst/>
                <a:highlight>
                  <a:srgbClr val="FFFF00"/>
                </a:highlight>
                <a:latin typeface="Arial" panose="020B0604020202020204" pitchFamily="34" charset="0"/>
              </a:rPr>
              <a:t>mobbing </a:t>
            </a:r>
            <a:r>
              <a:rPr lang="fr-CA" sz="1800" dirty="0">
                <a:effectLst/>
                <a:highlight>
                  <a:srgbClr val="FFFF00"/>
                </a:highlight>
                <a:latin typeface="ArialMT"/>
              </a:rPr>
              <a:t>du comité de direction à son endroit. </a:t>
            </a:r>
            <a:endParaRPr lang="fr-CA" dirty="0">
              <a:highlight>
                <a:srgbClr val="FFFF00"/>
              </a:highlight>
            </a:endParaRPr>
          </a:p>
          <a:p>
            <a:pPr marL="0" indent="0">
              <a:buNone/>
            </a:pPr>
            <a:r>
              <a:rPr lang="fr-CA" sz="1800" dirty="0">
                <a:effectLst/>
                <a:highlight>
                  <a:srgbClr val="FFFF00"/>
                </a:highlight>
                <a:latin typeface="ArialMT"/>
              </a:rPr>
              <a:t>[4] L’employeur lui </a:t>
            </a:r>
            <a:r>
              <a:rPr lang="fr-CA" sz="1800" dirty="0" err="1">
                <a:effectLst/>
                <a:highlight>
                  <a:srgbClr val="FFFF00"/>
                </a:highlight>
                <a:latin typeface="ArialMT"/>
              </a:rPr>
              <a:t>précise</a:t>
            </a:r>
            <a:r>
              <a:rPr lang="fr-CA" sz="1800" dirty="0">
                <a:effectLst/>
                <a:highlight>
                  <a:srgbClr val="FFFF00"/>
                </a:highlight>
                <a:latin typeface="ArialMT"/>
              </a:rPr>
              <a:t> que cette fois, c’est à titre d’</a:t>
            </a:r>
            <a:r>
              <a:rPr lang="fr-CA" sz="1800" dirty="0" err="1">
                <a:effectLst/>
                <a:highlight>
                  <a:srgbClr val="FFFF00"/>
                </a:highlight>
                <a:latin typeface="ArialMT"/>
              </a:rPr>
              <a:t>employée</a:t>
            </a:r>
            <a:r>
              <a:rPr lang="fr-CA" sz="1800" dirty="0">
                <a:effectLst/>
                <a:highlight>
                  <a:srgbClr val="FFFF00"/>
                </a:highlight>
                <a:latin typeface="ArialMT"/>
              </a:rPr>
              <a:t> du CSL qu’elle est </a:t>
            </a:r>
            <a:r>
              <a:rPr lang="fr-CA" sz="1800" dirty="0" err="1">
                <a:effectLst/>
                <a:highlight>
                  <a:srgbClr val="FFFF00"/>
                </a:highlight>
                <a:latin typeface="ArialMT"/>
              </a:rPr>
              <a:t>rencontrée</a:t>
            </a:r>
            <a:r>
              <a:rPr lang="fr-CA" sz="1800" dirty="0">
                <a:effectLst/>
                <a:highlight>
                  <a:srgbClr val="FFFF00"/>
                </a:highlight>
                <a:latin typeface="ArialMT"/>
              </a:rPr>
              <a:t> et lui </a:t>
            </a:r>
            <a:r>
              <a:rPr lang="fr-CA" sz="1800" dirty="0" err="1">
                <a:effectLst/>
                <a:highlight>
                  <a:srgbClr val="FFFF00"/>
                </a:highlight>
                <a:latin typeface="ArialMT"/>
              </a:rPr>
              <a:t>spécifie</a:t>
            </a:r>
            <a:r>
              <a:rPr lang="fr-CA" sz="1800" dirty="0">
                <a:effectLst/>
                <a:highlight>
                  <a:srgbClr val="FFFF00"/>
                </a:highlight>
                <a:latin typeface="ArialMT"/>
              </a:rPr>
              <a:t> qu’elle est </a:t>
            </a:r>
            <a:r>
              <a:rPr lang="fr-CA" sz="1800" dirty="0" err="1">
                <a:effectLst/>
                <a:highlight>
                  <a:srgbClr val="FFFF00"/>
                </a:highlight>
                <a:latin typeface="ArialMT"/>
              </a:rPr>
              <a:t>visée</a:t>
            </a:r>
            <a:r>
              <a:rPr lang="fr-CA" sz="1800" dirty="0">
                <a:effectLst/>
                <a:highlight>
                  <a:srgbClr val="FFFF00"/>
                </a:highlight>
                <a:latin typeface="ArialMT"/>
              </a:rPr>
              <a:t> par certaines </a:t>
            </a:r>
            <a:r>
              <a:rPr lang="fr-CA" sz="1800" dirty="0" err="1">
                <a:effectLst/>
                <a:highlight>
                  <a:srgbClr val="FFFF00"/>
                </a:highlight>
                <a:latin typeface="ArialMT"/>
              </a:rPr>
              <a:t>allégations</a:t>
            </a:r>
            <a:r>
              <a:rPr lang="fr-CA" sz="1800" dirty="0">
                <a:effectLst/>
                <a:highlight>
                  <a:srgbClr val="FFFF00"/>
                </a:highlight>
                <a:latin typeface="ArialMT"/>
              </a:rPr>
              <a:t>. </a:t>
            </a:r>
            <a:endParaRPr lang="fr-CA" dirty="0">
              <a:highlight>
                <a:srgbClr val="FFFF00"/>
              </a:highlight>
            </a:endParaRPr>
          </a:p>
          <a:p>
            <a:pPr marL="0" indent="0">
              <a:buNone/>
            </a:pPr>
            <a:r>
              <a:rPr lang="fr-CA" sz="1800" dirty="0">
                <a:effectLst/>
                <a:latin typeface="ArialMT"/>
              </a:rPr>
              <a:t>[5] Entre le 3 mars et le 14 </a:t>
            </a:r>
            <a:r>
              <a:rPr lang="fr-CA" sz="1800" dirty="0" err="1">
                <a:effectLst/>
                <a:latin typeface="ArialMT"/>
              </a:rPr>
              <a:t>décembre</a:t>
            </a:r>
            <a:r>
              <a:rPr lang="fr-CA" sz="1800" dirty="0">
                <a:effectLst/>
                <a:latin typeface="ArialMT"/>
              </a:rPr>
              <a:t> 2022, Mme </a:t>
            </a:r>
            <a:r>
              <a:rPr lang="fr-CA" sz="1800" dirty="0" err="1">
                <a:effectLst/>
                <a:latin typeface="ArialMT"/>
              </a:rPr>
              <a:t>Birch</a:t>
            </a:r>
            <a:r>
              <a:rPr lang="fr-CA" sz="1800" dirty="0">
                <a:effectLst/>
                <a:latin typeface="ArialMT"/>
              </a:rPr>
              <a:t> </a:t>
            </a:r>
            <a:r>
              <a:rPr lang="fr-CA" sz="1800" dirty="0" err="1">
                <a:effectLst/>
                <a:latin typeface="ArialMT"/>
              </a:rPr>
              <a:t>dépose</a:t>
            </a:r>
            <a:r>
              <a:rPr lang="fr-CA" sz="1800" dirty="0">
                <a:effectLst/>
                <a:latin typeface="ArialMT"/>
              </a:rPr>
              <a:t> trois griefs dont le Tribunal est saisi. Elle reproche à l’employeur de ne pas lui fournir un milieu de travail sain et d’exercer à son </a:t>
            </a:r>
            <a:r>
              <a:rPr lang="fr-CA" sz="1800" dirty="0" err="1">
                <a:effectLst/>
                <a:latin typeface="ArialMT"/>
              </a:rPr>
              <a:t>égard</a:t>
            </a:r>
            <a:r>
              <a:rPr lang="fr-CA" sz="1800" dirty="0">
                <a:effectLst/>
                <a:latin typeface="ArialMT"/>
              </a:rPr>
              <a:t> du </a:t>
            </a:r>
            <a:r>
              <a:rPr lang="fr-CA" sz="1800" dirty="0" err="1">
                <a:effectLst/>
                <a:latin typeface="ArialMT"/>
              </a:rPr>
              <a:t>harcèlement</a:t>
            </a:r>
            <a:r>
              <a:rPr lang="fr-CA" sz="1800" dirty="0">
                <a:effectLst/>
                <a:latin typeface="ArialMT"/>
              </a:rPr>
              <a:t> psychologique. </a:t>
            </a:r>
            <a:endParaRPr lang="fr-CA" dirty="0"/>
          </a:p>
          <a:p>
            <a:pPr marL="0" indent="0">
              <a:buNone/>
            </a:pPr>
            <a:endParaRPr lang="fr-FR" dirty="0"/>
          </a:p>
        </p:txBody>
      </p:sp>
      <p:sp>
        <p:nvSpPr>
          <p:cNvPr id="4" name="ZoneTexte 3">
            <a:extLst>
              <a:ext uri="{FF2B5EF4-FFF2-40B4-BE49-F238E27FC236}">
                <a16:creationId xmlns:a16="http://schemas.microsoft.com/office/drawing/2014/main" id="{4903DA10-EFD7-564B-8FCE-5501CC2A6523}"/>
              </a:ext>
            </a:extLst>
          </p:cNvPr>
          <p:cNvSpPr txBox="1"/>
          <p:nvPr/>
        </p:nvSpPr>
        <p:spPr>
          <a:xfrm>
            <a:off x="548640" y="6425184"/>
            <a:ext cx="8686993" cy="461665"/>
          </a:xfrm>
          <a:prstGeom prst="rect">
            <a:avLst/>
          </a:prstGeom>
          <a:noFill/>
        </p:spPr>
        <p:txBody>
          <a:bodyPr wrap="none" rtlCol="0">
            <a:spAutoFit/>
          </a:bodyPr>
          <a:lstStyle/>
          <a:p>
            <a:r>
              <a:rPr lang="fr-FR" sz="1200" dirty="0"/>
              <a:t>Syndicat du personnel enseignant du campus de Saint-Lawrence et </a:t>
            </a:r>
            <a:r>
              <a:rPr lang="fr-FR" sz="1200" dirty="0" err="1"/>
              <a:t>Cégep</a:t>
            </a:r>
            <a:r>
              <a:rPr lang="fr-FR" sz="1200" dirty="0"/>
              <a:t> Champlain - St. Lawrence (Lisa </a:t>
            </a:r>
            <a:r>
              <a:rPr lang="fr-FR" sz="1200" dirty="0" err="1"/>
              <a:t>Birch</a:t>
            </a:r>
            <a:r>
              <a:rPr lang="fr-FR" sz="1200" dirty="0"/>
              <a:t>) 2024 QCTA 180 </a:t>
            </a:r>
            <a:br>
              <a:rPr lang="fr-FR" sz="1200" dirty="0"/>
            </a:br>
            <a:endParaRPr lang="fr-FR" sz="1200" dirty="0"/>
          </a:p>
        </p:txBody>
      </p:sp>
    </p:spTree>
    <p:extLst>
      <p:ext uri="{BB962C8B-B14F-4D97-AF65-F5344CB8AC3E}">
        <p14:creationId xmlns:p14="http://schemas.microsoft.com/office/powerpoint/2010/main" val="986826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62CA75-839F-4B30-E043-9D6B023114B4}"/>
              </a:ext>
            </a:extLst>
          </p:cNvPr>
          <p:cNvSpPr>
            <a:spLocks noGrp="1"/>
          </p:cNvSpPr>
          <p:nvPr>
            <p:ph type="title"/>
          </p:nvPr>
        </p:nvSpPr>
        <p:spPr/>
        <p:txBody>
          <a:bodyPr>
            <a:normAutofit/>
          </a:bodyPr>
          <a:lstStyle/>
          <a:p>
            <a:r>
              <a:rPr lang="fr-FR" sz="2800" dirty="0"/>
              <a:t>2. Affaire </a:t>
            </a:r>
            <a:r>
              <a:rPr lang="fr-FR" sz="2800" dirty="0" err="1"/>
              <a:t>Birch</a:t>
            </a:r>
            <a:endParaRPr lang="fr-FR" sz="2600" dirty="0"/>
          </a:p>
        </p:txBody>
      </p:sp>
      <p:sp>
        <p:nvSpPr>
          <p:cNvPr id="3" name="Espace réservé du contenu 2">
            <a:extLst>
              <a:ext uri="{FF2B5EF4-FFF2-40B4-BE49-F238E27FC236}">
                <a16:creationId xmlns:a16="http://schemas.microsoft.com/office/drawing/2014/main" id="{093113CD-8089-13CB-7664-DD6D3C13CCBA}"/>
              </a:ext>
            </a:extLst>
          </p:cNvPr>
          <p:cNvSpPr>
            <a:spLocks noGrp="1"/>
          </p:cNvSpPr>
          <p:nvPr>
            <p:ph idx="1"/>
          </p:nvPr>
        </p:nvSpPr>
        <p:spPr/>
        <p:txBody>
          <a:bodyPr>
            <a:normAutofit/>
          </a:bodyPr>
          <a:lstStyle/>
          <a:p>
            <a:pPr marL="0" indent="0" algn="just">
              <a:buNone/>
            </a:pPr>
            <a:endParaRPr lang="fr-CA" sz="2400" dirty="0">
              <a:effectLst/>
              <a:latin typeface="ArialMT"/>
            </a:endParaRPr>
          </a:p>
          <a:p>
            <a:pPr marL="0" indent="0" algn="just">
              <a:buNone/>
            </a:pPr>
            <a:endParaRPr lang="fr-CA" sz="2400" dirty="0">
              <a:latin typeface="ArialMT"/>
            </a:endParaRPr>
          </a:p>
          <a:p>
            <a:pPr marL="0" indent="0" algn="just">
              <a:buNone/>
            </a:pPr>
            <a:r>
              <a:rPr lang="fr-CA" sz="2400" dirty="0">
                <a:effectLst/>
                <a:latin typeface="ArialMT"/>
              </a:rPr>
              <a:t>[10] L’employeur fait valoir que Mme </a:t>
            </a:r>
            <a:r>
              <a:rPr lang="fr-CA" sz="2400" dirty="0" err="1">
                <a:effectLst/>
                <a:latin typeface="ArialMT"/>
              </a:rPr>
              <a:t>Birch</a:t>
            </a:r>
            <a:r>
              <a:rPr lang="fr-CA" sz="2400" dirty="0">
                <a:effectLst/>
                <a:latin typeface="ArialMT"/>
              </a:rPr>
              <a:t> est de nature </a:t>
            </a:r>
            <a:r>
              <a:rPr lang="fr-CA" sz="2400" dirty="0" err="1">
                <a:effectLst/>
                <a:latin typeface="ArialMT"/>
              </a:rPr>
              <a:t>paranoïde</a:t>
            </a:r>
            <a:r>
              <a:rPr lang="fr-CA" sz="2400" dirty="0">
                <a:effectLst/>
                <a:latin typeface="ArialMT"/>
              </a:rPr>
              <a:t>, ce qui explique qu’elle se soit sentie </a:t>
            </a:r>
            <a:r>
              <a:rPr lang="fr-CA" sz="2400" dirty="0" err="1">
                <a:effectLst/>
                <a:latin typeface="ArialMT"/>
              </a:rPr>
              <a:t>harcelée</a:t>
            </a:r>
            <a:r>
              <a:rPr lang="fr-CA" sz="2400" dirty="0">
                <a:effectLst/>
                <a:latin typeface="ArialMT"/>
              </a:rPr>
              <a:t>. Il </a:t>
            </a:r>
            <a:r>
              <a:rPr lang="fr-CA" sz="2400" dirty="0" err="1">
                <a:effectLst/>
                <a:latin typeface="ArialMT"/>
              </a:rPr>
              <a:t>prétend</a:t>
            </a:r>
            <a:r>
              <a:rPr lang="fr-CA" sz="2400" dirty="0">
                <a:effectLst/>
                <a:latin typeface="ArialMT"/>
              </a:rPr>
              <a:t> qu’une personne raisonnable </a:t>
            </a:r>
            <a:r>
              <a:rPr lang="fr-CA" sz="2400" dirty="0" err="1">
                <a:effectLst/>
                <a:latin typeface="ArialMT"/>
              </a:rPr>
              <a:t>placée</a:t>
            </a:r>
            <a:r>
              <a:rPr lang="fr-CA" sz="2400" dirty="0">
                <a:effectLst/>
                <a:latin typeface="ArialMT"/>
              </a:rPr>
              <a:t> dans la </a:t>
            </a:r>
            <a:r>
              <a:rPr lang="fr-CA" sz="2400" dirty="0" err="1">
                <a:effectLst/>
                <a:latin typeface="ArialMT"/>
              </a:rPr>
              <a:t>même</a:t>
            </a:r>
            <a:r>
              <a:rPr lang="fr-CA" sz="2400" dirty="0">
                <a:effectLst/>
                <a:latin typeface="ArialMT"/>
              </a:rPr>
              <a:t> situation aurait </a:t>
            </a:r>
            <a:r>
              <a:rPr lang="fr-CA" sz="2400" dirty="0" err="1">
                <a:effectLst/>
                <a:latin typeface="ArialMT"/>
              </a:rPr>
              <a:t>réagi</a:t>
            </a:r>
            <a:r>
              <a:rPr lang="fr-CA" sz="2400" dirty="0">
                <a:effectLst/>
                <a:latin typeface="ArialMT"/>
              </a:rPr>
              <a:t> </a:t>
            </a:r>
            <a:r>
              <a:rPr lang="fr-CA" sz="2400" dirty="0" err="1">
                <a:effectLst/>
                <a:latin typeface="ArialMT"/>
              </a:rPr>
              <a:t>différemment</a:t>
            </a:r>
            <a:r>
              <a:rPr lang="fr-CA" sz="2400" dirty="0">
                <a:effectLst/>
                <a:latin typeface="ArialMT"/>
              </a:rPr>
              <a:t>. </a:t>
            </a:r>
            <a:endParaRPr lang="fr-CA" sz="2400" dirty="0"/>
          </a:p>
          <a:p>
            <a:pPr marL="0" indent="0" algn="just">
              <a:buNone/>
            </a:pPr>
            <a:endParaRPr lang="fr-FR" sz="2400" dirty="0"/>
          </a:p>
        </p:txBody>
      </p:sp>
    </p:spTree>
    <p:extLst>
      <p:ext uri="{BB962C8B-B14F-4D97-AF65-F5344CB8AC3E}">
        <p14:creationId xmlns:p14="http://schemas.microsoft.com/office/powerpoint/2010/main" val="1549328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A1D14A-47BF-1741-38E3-061F2B4D894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5B8627-41CF-8B70-D7E0-39237F3ACB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0997" y="381001"/>
            <a:ext cx="6858001" cy="6095995"/>
          </a:xfrm>
          <a:prstGeom prst="rect">
            <a:avLst/>
          </a:prstGeom>
          <a:ln>
            <a:noFill/>
          </a:ln>
          <a:effectLst>
            <a:outerShdw blurRad="381000" dist="101600" sx="99000" sy="99000" algn="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09838DB-1D86-3163-6FCE-A58BEF1340D2}"/>
              </a:ext>
            </a:extLst>
          </p:cNvPr>
          <p:cNvSpPr>
            <a:spLocks noGrp="1"/>
          </p:cNvSpPr>
          <p:nvPr>
            <p:ph type="title"/>
          </p:nvPr>
        </p:nvSpPr>
        <p:spPr>
          <a:xfrm>
            <a:off x="707413" y="4544704"/>
            <a:ext cx="4792635" cy="1811645"/>
          </a:xfrm>
        </p:spPr>
        <p:txBody>
          <a:bodyPr anchor="ctr">
            <a:normAutofit/>
          </a:bodyPr>
          <a:lstStyle/>
          <a:p>
            <a:r>
              <a:rPr lang="fr-FR" sz="3100" dirty="0"/>
              <a:t>Comment je me suis intéressée au « mobbing » dans le milieu universitaire? </a:t>
            </a:r>
          </a:p>
        </p:txBody>
      </p:sp>
      <p:sp>
        <p:nvSpPr>
          <p:cNvPr id="3" name="Espace réservé du contenu 2">
            <a:extLst>
              <a:ext uri="{FF2B5EF4-FFF2-40B4-BE49-F238E27FC236}">
                <a16:creationId xmlns:a16="http://schemas.microsoft.com/office/drawing/2014/main" id="{0B1BF74B-1868-94CA-21F3-DF6188AA62FE}"/>
              </a:ext>
            </a:extLst>
          </p:cNvPr>
          <p:cNvSpPr>
            <a:spLocks noGrp="1"/>
          </p:cNvSpPr>
          <p:nvPr>
            <p:ph idx="1"/>
          </p:nvPr>
        </p:nvSpPr>
        <p:spPr>
          <a:xfrm>
            <a:off x="6803410" y="691912"/>
            <a:ext cx="4585646" cy="5474173"/>
          </a:xfrm>
        </p:spPr>
        <p:txBody>
          <a:bodyPr anchor="ctr">
            <a:normAutofit lnSpcReduction="10000"/>
          </a:bodyPr>
          <a:lstStyle/>
          <a:p>
            <a:pPr marL="0" indent="0">
              <a:buNone/>
            </a:pPr>
            <a:r>
              <a:rPr lang="fr-FR" sz="1600" b="1" dirty="0"/>
              <a:t>2. Projet relatif à l’impact des processus administratifs de plaintes sur les personnes visées et personnes plaignantes et à la pertinence des PDR</a:t>
            </a:r>
          </a:p>
          <a:p>
            <a:r>
              <a:rPr lang="fr-FR" sz="1600" dirty="0"/>
              <a:t>Financé par la Chaire en Leadership de l’ENAP</a:t>
            </a:r>
          </a:p>
          <a:p>
            <a:r>
              <a:rPr lang="fr-FR" sz="1600" dirty="0"/>
              <a:t>En démarrage- vous êtes bienvenus </a:t>
            </a:r>
          </a:p>
          <a:p>
            <a:r>
              <a:rPr lang="fr-FR" sz="1600" dirty="0"/>
              <a:t>Découle des décisions arbitrales et judicaires impliquant des processus de plaintes dans le milieu universitaire </a:t>
            </a:r>
          </a:p>
          <a:p>
            <a:r>
              <a:rPr lang="fr-FR" sz="1600" dirty="0"/>
              <a:t>Premiers constats:</a:t>
            </a:r>
          </a:p>
          <a:p>
            <a:pPr lvl="1"/>
            <a:r>
              <a:rPr lang="fr-FR" sz="1200" dirty="0"/>
              <a:t>Ces processus offrent une voix nécessaire aux personnes plaignantes </a:t>
            </a:r>
          </a:p>
          <a:p>
            <a:pPr lvl="1"/>
            <a:r>
              <a:rPr lang="fr-FR" sz="1200" dirty="0"/>
              <a:t>L’équilibre des droits n’est pas optimal </a:t>
            </a:r>
          </a:p>
          <a:p>
            <a:pPr lvl="1"/>
            <a:r>
              <a:rPr lang="fr-FR" sz="1200" dirty="0"/>
              <a:t>La confidentialité est parfois relative et ses failles peuvent générer un phénomène de mobbing</a:t>
            </a:r>
          </a:p>
          <a:p>
            <a:pPr lvl="1"/>
            <a:r>
              <a:rPr lang="fr-FR" sz="1200" dirty="0"/>
              <a:t>La confidentialité empêche la prise en compte de point de référence et de précédents</a:t>
            </a:r>
          </a:p>
          <a:p>
            <a:pPr lvl="1"/>
            <a:r>
              <a:rPr lang="fr-FR" sz="1200" dirty="0"/>
              <a:t>La confidentialité ne permet pas une juste représentation pour la personne visée</a:t>
            </a:r>
          </a:p>
          <a:p>
            <a:pPr lvl="1"/>
            <a:r>
              <a:rPr lang="fr-FR" sz="1200" dirty="0"/>
              <a:t>La santé mentale des personnes visées et plaignante est  hautement impactée</a:t>
            </a:r>
          </a:p>
          <a:p>
            <a:pPr lvl="1"/>
            <a:r>
              <a:rPr lang="fr-FR" sz="1200" dirty="0"/>
              <a:t>Coût important</a:t>
            </a:r>
          </a:p>
          <a:p>
            <a:pPr lvl="1"/>
            <a:r>
              <a:rPr lang="fr-FR" sz="1200" dirty="0"/>
              <a:t>Peu de PRD</a:t>
            </a:r>
          </a:p>
          <a:p>
            <a:pPr lvl="1"/>
            <a:r>
              <a:rPr lang="fr-FR" sz="1200" dirty="0"/>
              <a:t>L’employeur souhaite protéger l’institution</a:t>
            </a:r>
          </a:p>
          <a:p>
            <a:pPr marL="914400" lvl="2" indent="0">
              <a:buNone/>
            </a:pPr>
            <a:endParaRPr lang="fr-FR" sz="800" dirty="0"/>
          </a:p>
          <a:p>
            <a:pPr lvl="1"/>
            <a:endParaRPr lang="fr-FR" sz="1200" dirty="0"/>
          </a:p>
          <a:p>
            <a:pPr lvl="1"/>
            <a:endParaRPr lang="fr-FR" sz="1600" dirty="0"/>
          </a:p>
          <a:p>
            <a:endParaRPr lang="fr-FR" sz="1600" dirty="0"/>
          </a:p>
        </p:txBody>
      </p:sp>
      <p:pic>
        <p:nvPicPr>
          <p:cNvPr id="5124" name="Picture 4" descr="Comprendre la réalité des témoins d'intimidation - ÉducoFamille">
            <a:extLst>
              <a:ext uri="{FF2B5EF4-FFF2-40B4-BE49-F238E27FC236}">
                <a16:creationId xmlns:a16="http://schemas.microsoft.com/office/drawing/2014/main" id="{19519723-C804-3BDE-8FFB-B8D89FD8C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811" y="501651"/>
            <a:ext cx="5271837" cy="398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406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CDA15F-0F87-6A61-CFB0-522954D270F3}"/>
              </a:ext>
            </a:extLst>
          </p:cNvPr>
          <p:cNvSpPr>
            <a:spLocks noGrp="1"/>
          </p:cNvSpPr>
          <p:nvPr>
            <p:ph type="title"/>
          </p:nvPr>
        </p:nvSpPr>
        <p:spPr/>
        <p:txBody>
          <a:bodyPr>
            <a:normAutofit/>
          </a:bodyPr>
          <a:lstStyle/>
          <a:p>
            <a:r>
              <a:rPr lang="fr-CA" sz="2600" dirty="0">
                <a:effectLst/>
                <a:latin typeface="Arial" panose="020B0604020202020204" pitchFamily="34" charset="0"/>
              </a:rPr>
              <a:t>Syndicat du personnel enseignant du campus de Saint-Lawrence et </a:t>
            </a:r>
            <a:r>
              <a:rPr lang="fr-CA" sz="2600" dirty="0" err="1">
                <a:effectLst/>
                <a:latin typeface="Arial" panose="020B0604020202020204" pitchFamily="34" charset="0"/>
              </a:rPr>
              <a:t>Cégep</a:t>
            </a:r>
            <a:r>
              <a:rPr lang="fr-CA" sz="2600" dirty="0">
                <a:effectLst/>
                <a:latin typeface="Arial" panose="020B0604020202020204" pitchFamily="34" charset="0"/>
              </a:rPr>
              <a:t> Champlain - St. Lawrence (Lisa </a:t>
            </a:r>
            <a:r>
              <a:rPr lang="fr-CA" sz="2600" dirty="0" err="1">
                <a:effectLst/>
                <a:latin typeface="Arial" panose="020B0604020202020204" pitchFamily="34" charset="0"/>
              </a:rPr>
              <a:t>Birch</a:t>
            </a:r>
            <a:r>
              <a:rPr lang="fr-CA" sz="2600" dirty="0">
                <a:effectLst/>
                <a:latin typeface="Arial" panose="020B0604020202020204" pitchFamily="34" charset="0"/>
              </a:rPr>
              <a:t>) 2024 QCTA 180 </a:t>
            </a:r>
            <a:br>
              <a:rPr lang="fr-CA" sz="2600" dirty="0"/>
            </a:br>
            <a:endParaRPr lang="fr-FR" sz="2600" dirty="0"/>
          </a:p>
        </p:txBody>
      </p:sp>
      <p:pic>
        <p:nvPicPr>
          <p:cNvPr id="5" name="Espace réservé du contenu 4">
            <a:extLst>
              <a:ext uri="{FF2B5EF4-FFF2-40B4-BE49-F238E27FC236}">
                <a16:creationId xmlns:a16="http://schemas.microsoft.com/office/drawing/2014/main" id="{F8663C42-9480-A5D6-076E-735D85D31180}"/>
              </a:ext>
            </a:extLst>
          </p:cNvPr>
          <p:cNvPicPr>
            <a:picLocks noGrp="1" noChangeAspect="1"/>
          </p:cNvPicPr>
          <p:nvPr>
            <p:ph idx="1"/>
          </p:nvPr>
        </p:nvPicPr>
        <p:blipFill>
          <a:blip r:embed="rId2"/>
          <a:stretch>
            <a:fillRect/>
          </a:stretch>
        </p:blipFill>
        <p:spPr>
          <a:xfrm>
            <a:off x="1961214" y="1825625"/>
            <a:ext cx="8269572" cy="4351338"/>
          </a:xfrm>
        </p:spPr>
      </p:pic>
      <p:sp>
        <p:nvSpPr>
          <p:cNvPr id="6" name="Flèche vers la droite 5">
            <a:extLst>
              <a:ext uri="{FF2B5EF4-FFF2-40B4-BE49-F238E27FC236}">
                <a16:creationId xmlns:a16="http://schemas.microsoft.com/office/drawing/2014/main" id="{4520F2AC-73F9-066A-F05F-7A56E57FBB0A}"/>
              </a:ext>
            </a:extLst>
          </p:cNvPr>
          <p:cNvSpPr/>
          <p:nvPr/>
        </p:nvSpPr>
        <p:spPr>
          <a:xfrm>
            <a:off x="461772" y="5237988"/>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47749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09E857-7DD6-88B9-2FA4-819DE4906D62}"/>
              </a:ext>
            </a:extLst>
          </p:cNvPr>
          <p:cNvSpPr>
            <a:spLocks noGrp="1"/>
          </p:cNvSpPr>
          <p:nvPr>
            <p:ph type="title"/>
          </p:nvPr>
        </p:nvSpPr>
        <p:spPr/>
        <p:txBody>
          <a:bodyPr>
            <a:normAutofit/>
          </a:bodyPr>
          <a:lstStyle/>
          <a:p>
            <a:r>
              <a:rPr lang="fr-CA" sz="2600" dirty="0">
                <a:effectLst/>
                <a:latin typeface="Arial" panose="020B0604020202020204" pitchFamily="34" charset="0"/>
              </a:rPr>
              <a:t>Syndicat du personnel enseignant du campus de Saint-Lawrence et </a:t>
            </a:r>
            <a:r>
              <a:rPr lang="fr-CA" sz="2600" dirty="0" err="1">
                <a:effectLst/>
                <a:latin typeface="Arial" panose="020B0604020202020204" pitchFamily="34" charset="0"/>
              </a:rPr>
              <a:t>Cégep</a:t>
            </a:r>
            <a:r>
              <a:rPr lang="fr-CA" sz="2600" dirty="0">
                <a:effectLst/>
                <a:latin typeface="Arial" panose="020B0604020202020204" pitchFamily="34" charset="0"/>
              </a:rPr>
              <a:t> Champlain - St. Lawrence (Lisa </a:t>
            </a:r>
            <a:r>
              <a:rPr lang="fr-CA" sz="2600" dirty="0" err="1">
                <a:effectLst/>
                <a:latin typeface="Arial" panose="020B0604020202020204" pitchFamily="34" charset="0"/>
              </a:rPr>
              <a:t>Birch</a:t>
            </a:r>
            <a:r>
              <a:rPr lang="fr-CA" sz="2600" dirty="0">
                <a:effectLst/>
                <a:latin typeface="Arial" panose="020B0604020202020204" pitchFamily="34" charset="0"/>
              </a:rPr>
              <a:t>) 2024 QCTA 180 </a:t>
            </a:r>
            <a:br>
              <a:rPr lang="fr-CA" sz="2600" dirty="0"/>
            </a:br>
            <a:endParaRPr lang="fr-FR" sz="2600" dirty="0"/>
          </a:p>
        </p:txBody>
      </p:sp>
      <p:pic>
        <p:nvPicPr>
          <p:cNvPr id="5" name="Espace réservé du contenu 4">
            <a:extLst>
              <a:ext uri="{FF2B5EF4-FFF2-40B4-BE49-F238E27FC236}">
                <a16:creationId xmlns:a16="http://schemas.microsoft.com/office/drawing/2014/main" id="{EE7F57CA-71BD-0262-E088-9043599674C4}"/>
              </a:ext>
            </a:extLst>
          </p:cNvPr>
          <p:cNvPicPr>
            <a:picLocks noGrp="1" noChangeAspect="1"/>
          </p:cNvPicPr>
          <p:nvPr>
            <p:ph idx="1"/>
          </p:nvPr>
        </p:nvPicPr>
        <p:blipFill>
          <a:blip r:embed="rId2"/>
          <a:stretch>
            <a:fillRect/>
          </a:stretch>
        </p:blipFill>
        <p:spPr>
          <a:xfrm>
            <a:off x="2502408" y="3316473"/>
            <a:ext cx="8851392" cy="1369641"/>
          </a:xfrm>
        </p:spPr>
      </p:pic>
      <p:sp>
        <p:nvSpPr>
          <p:cNvPr id="6" name="Flèche vers la droite 5">
            <a:extLst>
              <a:ext uri="{FF2B5EF4-FFF2-40B4-BE49-F238E27FC236}">
                <a16:creationId xmlns:a16="http://schemas.microsoft.com/office/drawing/2014/main" id="{8BEDA35F-9217-D4B8-18F8-282EB6087A57}"/>
              </a:ext>
            </a:extLst>
          </p:cNvPr>
          <p:cNvSpPr/>
          <p:nvPr/>
        </p:nvSpPr>
        <p:spPr>
          <a:xfrm>
            <a:off x="950976" y="3657600"/>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8131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CD1553-05C9-7B76-1C49-FE181FF177EF}"/>
              </a:ext>
            </a:extLst>
          </p:cNvPr>
          <p:cNvSpPr>
            <a:spLocks noGrp="1"/>
          </p:cNvSpPr>
          <p:nvPr>
            <p:ph type="title"/>
          </p:nvPr>
        </p:nvSpPr>
        <p:spPr/>
        <p:txBody>
          <a:bodyPr>
            <a:normAutofit/>
          </a:bodyPr>
          <a:lstStyle/>
          <a:p>
            <a:r>
              <a:rPr lang="fr-CA" sz="2600" dirty="0">
                <a:effectLst/>
                <a:latin typeface="Arial" panose="020B0604020202020204" pitchFamily="34" charset="0"/>
              </a:rPr>
              <a:t>Syndicat du personnel enseignant du campus de Saint-Lawrence et </a:t>
            </a:r>
            <a:r>
              <a:rPr lang="fr-CA" sz="2600" dirty="0" err="1">
                <a:effectLst/>
                <a:latin typeface="Arial" panose="020B0604020202020204" pitchFamily="34" charset="0"/>
              </a:rPr>
              <a:t>Cégep</a:t>
            </a:r>
            <a:r>
              <a:rPr lang="fr-CA" sz="2600" dirty="0">
                <a:effectLst/>
                <a:latin typeface="Arial" panose="020B0604020202020204" pitchFamily="34" charset="0"/>
              </a:rPr>
              <a:t> Champlain - St. Lawrence (Lisa </a:t>
            </a:r>
            <a:r>
              <a:rPr lang="fr-CA" sz="2600" dirty="0" err="1">
                <a:effectLst/>
                <a:latin typeface="Arial" panose="020B0604020202020204" pitchFamily="34" charset="0"/>
              </a:rPr>
              <a:t>Birch</a:t>
            </a:r>
            <a:r>
              <a:rPr lang="fr-CA" sz="2600" dirty="0">
                <a:effectLst/>
                <a:latin typeface="Arial" panose="020B0604020202020204" pitchFamily="34" charset="0"/>
              </a:rPr>
              <a:t>) 2024 QCTA 180 </a:t>
            </a:r>
            <a:br>
              <a:rPr lang="fr-CA" sz="2600" dirty="0"/>
            </a:br>
            <a:endParaRPr lang="fr-FR" sz="2600" dirty="0"/>
          </a:p>
        </p:txBody>
      </p:sp>
      <p:pic>
        <p:nvPicPr>
          <p:cNvPr id="7" name="Espace réservé du contenu 6">
            <a:extLst>
              <a:ext uri="{FF2B5EF4-FFF2-40B4-BE49-F238E27FC236}">
                <a16:creationId xmlns:a16="http://schemas.microsoft.com/office/drawing/2014/main" id="{A3C88DE4-AD09-1DA9-3264-05F98D180BCE}"/>
              </a:ext>
            </a:extLst>
          </p:cNvPr>
          <p:cNvPicPr>
            <a:picLocks noGrp="1" noChangeAspect="1"/>
          </p:cNvPicPr>
          <p:nvPr>
            <p:ph idx="1"/>
          </p:nvPr>
        </p:nvPicPr>
        <p:blipFill>
          <a:blip r:embed="rId2"/>
          <a:stretch>
            <a:fillRect/>
          </a:stretch>
        </p:blipFill>
        <p:spPr>
          <a:xfrm>
            <a:off x="838200" y="2870983"/>
            <a:ext cx="10515600" cy="2260622"/>
          </a:xfrm>
        </p:spPr>
      </p:pic>
    </p:spTree>
    <p:extLst>
      <p:ext uri="{BB962C8B-B14F-4D97-AF65-F5344CB8AC3E}">
        <p14:creationId xmlns:p14="http://schemas.microsoft.com/office/powerpoint/2010/main" val="923027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2041AD-5C4B-E814-6DD2-977FF4178124}"/>
              </a:ext>
            </a:extLst>
          </p:cNvPr>
          <p:cNvSpPr>
            <a:spLocks noGrp="1"/>
          </p:cNvSpPr>
          <p:nvPr>
            <p:ph type="title"/>
          </p:nvPr>
        </p:nvSpPr>
        <p:spPr/>
        <p:txBody>
          <a:bodyPr>
            <a:normAutofit/>
          </a:bodyPr>
          <a:lstStyle/>
          <a:p>
            <a:r>
              <a:rPr lang="fr-FR" sz="2800" dirty="0"/>
              <a:t>2. Affaire </a:t>
            </a:r>
            <a:r>
              <a:rPr lang="fr-FR" sz="2800" dirty="0" err="1"/>
              <a:t>Birch</a:t>
            </a:r>
            <a:endParaRPr lang="fr-FR" sz="2600" dirty="0"/>
          </a:p>
        </p:txBody>
      </p:sp>
      <p:pic>
        <p:nvPicPr>
          <p:cNvPr id="5" name="Espace réservé du contenu 4">
            <a:extLst>
              <a:ext uri="{FF2B5EF4-FFF2-40B4-BE49-F238E27FC236}">
                <a16:creationId xmlns:a16="http://schemas.microsoft.com/office/drawing/2014/main" id="{9326C797-5214-121A-6B94-5AFBF545FB01}"/>
              </a:ext>
            </a:extLst>
          </p:cNvPr>
          <p:cNvPicPr>
            <a:picLocks noGrp="1" noChangeAspect="1"/>
          </p:cNvPicPr>
          <p:nvPr>
            <p:ph idx="1"/>
          </p:nvPr>
        </p:nvPicPr>
        <p:blipFill>
          <a:blip r:embed="rId2"/>
          <a:stretch>
            <a:fillRect/>
          </a:stretch>
        </p:blipFill>
        <p:spPr>
          <a:xfrm>
            <a:off x="838200" y="2088963"/>
            <a:ext cx="10515600" cy="3824661"/>
          </a:xfrm>
        </p:spPr>
      </p:pic>
    </p:spTree>
    <p:extLst>
      <p:ext uri="{BB962C8B-B14F-4D97-AF65-F5344CB8AC3E}">
        <p14:creationId xmlns:p14="http://schemas.microsoft.com/office/powerpoint/2010/main" val="842802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F5B19B-8D1F-FE9C-4E9E-FF175C4876E3}"/>
              </a:ext>
            </a:extLst>
          </p:cNvPr>
          <p:cNvSpPr>
            <a:spLocks noGrp="1"/>
          </p:cNvSpPr>
          <p:nvPr>
            <p:ph type="title"/>
          </p:nvPr>
        </p:nvSpPr>
        <p:spPr>
          <a:xfrm>
            <a:off x="838200" y="2957718"/>
            <a:ext cx="10515600" cy="1325563"/>
          </a:xfrm>
        </p:spPr>
        <p:txBody>
          <a:bodyPr/>
          <a:lstStyle/>
          <a:p>
            <a:r>
              <a:rPr lang="fr-FR" dirty="0"/>
              <a:t>Conclusion</a:t>
            </a:r>
          </a:p>
        </p:txBody>
      </p:sp>
    </p:spTree>
    <p:extLst>
      <p:ext uri="{BB962C8B-B14F-4D97-AF65-F5344CB8AC3E}">
        <p14:creationId xmlns:p14="http://schemas.microsoft.com/office/powerpoint/2010/main" val="1607992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01FDD7-2256-4AFD-8559-F13B999E4E3E}"/>
              </a:ext>
            </a:extLst>
          </p:cNvPr>
          <p:cNvSpPr>
            <a:spLocks noGrp="1"/>
          </p:cNvSpPr>
          <p:nvPr>
            <p:ph type="title"/>
          </p:nvPr>
        </p:nvSpPr>
        <p:spPr/>
        <p:txBody>
          <a:bodyPr/>
          <a:lstStyle/>
          <a:p>
            <a:r>
              <a:rPr lang="fr-FR" dirty="0"/>
              <a:t>Conclusion </a:t>
            </a:r>
          </a:p>
        </p:txBody>
      </p:sp>
      <p:pic>
        <p:nvPicPr>
          <p:cNvPr id="5" name="Espace réservé du contenu 4">
            <a:extLst>
              <a:ext uri="{FF2B5EF4-FFF2-40B4-BE49-F238E27FC236}">
                <a16:creationId xmlns:a16="http://schemas.microsoft.com/office/drawing/2014/main" id="{E7AE7560-1605-66C2-9076-EFCCB51BAD97}"/>
              </a:ext>
            </a:extLst>
          </p:cNvPr>
          <p:cNvPicPr>
            <a:picLocks noGrp="1" noChangeAspect="1"/>
          </p:cNvPicPr>
          <p:nvPr>
            <p:ph idx="1"/>
          </p:nvPr>
        </p:nvPicPr>
        <p:blipFill>
          <a:blip r:embed="rId2"/>
          <a:stretch>
            <a:fillRect/>
          </a:stretch>
        </p:blipFill>
        <p:spPr>
          <a:xfrm>
            <a:off x="945773" y="2069127"/>
            <a:ext cx="3923716" cy="4351338"/>
          </a:xfrm>
        </p:spPr>
      </p:pic>
      <p:pic>
        <p:nvPicPr>
          <p:cNvPr id="6" name="Image 5">
            <a:extLst>
              <a:ext uri="{FF2B5EF4-FFF2-40B4-BE49-F238E27FC236}">
                <a16:creationId xmlns:a16="http://schemas.microsoft.com/office/drawing/2014/main" id="{6522559A-F4CC-FB79-BF51-BFD23FA22B3A}"/>
              </a:ext>
            </a:extLst>
          </p:cNvPr>
          <p:cNvPicPr>
            <a:picLocks noChangeAspect="1"/>
          </p:cNvPicPr>
          <p:nvPr/>
        </p:nvPicPr>
        <p:blipFill>
          <a:blip r:embed="rId3"/>
          <a:stretch>
            <a:fillRect/>
          </a:stretch>
        </p:blipFill>
        <p:spPr>
          <a:xfrm>
            <a:off x="4974337" y="2069127"/>
            <a:ext cx="6957692" cy="4520137"/>
          </a:xfrm>
          <a:prstGeom prst="rect">
            <a:avLst/>
          </a:prstGeom>
        </p:spPr>
      </p:pic>
    </p:spTree>
    <p:extLst>
      <p:ext uri="{BB962C8B-B14F-4D97-AF65-F5344CB8AC3E}">
        <p14:creationId xmlns:p14="http://schemas.microsoft.com/office/powerpoint/2010/main" val="1304166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B09BD2-D448-9ADF-F2F5-2C5F52DCD3F1}"/>
              </a:ext>
            </a:extLst>
          </p:cNvPr>
          <p:cNvSpPr>
            <a:spLocks noGrp="1"/>
          </p:cNvSpPr>
          <p:nvPr>
            <p:ph type="title"/>
          </p:nvPr>
        </p:nvSpPr>
        <p:spPr/>
        <p:txBody>
          <a:bodyPr>
            <a:normAutofit/>
          </a:bodyPr>
          <a:lstStyle/>
          <a:p>
            <a:r>
              <a:rPr lang="fr-FR" sz="2500" dirty="0"/>
              <a:t>Éviter le mobbing ou le limite: </a:t>
            </a:r>
            <a:br>
              <a:rPr lang="fr-FR" sz="2500" dirty="0"/>
            </a:br>
            <a:r>
              <a:rPr lang="fr-FR" sz="2500" dirty="0"/>
              <a:t>La médiation doit-elle être obligatoire? Est-ce réaliste?</a:t>
            </a:r>
          </a:p>
        </p:txBody>
      </p:sp>
      <p:pic>
        <p:nvPicPr>
          <p:cNvPr id="5" name="Espace réservé du contenu 4">
            <a:extLst>
              <a:ext uri="{FF2B5EF4-FFF2-40B4-BE49-F238E27FC236}">
                <a16:creationId xmlns:a16="http://schemas.microsoft.com/office/drawing/2014/main" id="{2118E8A2-A9A5-5A3E-3CFE-5B4843C3D81A}"/>
              </a:ext>
            </a:extLst>
          </p:cNvPr>
          <p:cNvPicPr>
            <a:picLocks noGrp="1" noChangeAspect="1"/>
          </p:cNvPicPr>
          <p:nvPr>
            <p:ph idx="1"/>
          </p:nvPr>
        </p:nvPicPr>
        <p:blipFill>
          <a:blip r:embed="rId3"/>
          <a:stretch>
            <a:fillRect/>
          </a:stretch>
        </p:blipFill>
        <p:spPr>
          <a:xfrm>
            <a:off x="1312767" y="1825625"/>
            <a:ext cx="9566465" cy="4351338"/>
          </a:xfrm>
        </p:spPr>
      </p:pic>
      <p:sp>
        <p:nvSpPr>
          <p:cNvPr id="6" name="ZoneTexte 5">
            <a:extLst>
              <a:ext uri="{FF2B5EF4-FFF2-40B4-BE49-F238E27FC236}">
                <a16:creationId xmlns:a16="http://schemas.microsoft.com/office/drawing/2014/main" id="{1636EA75-922F-F833-83E5-86754C59006A}"/>
              </a:ext>
            </a:extLst>
          </p:cNvPr>
          <p:cNvSpPr txBox="1"/>
          <p:nvPr/>
        </p:nvSpPr>
        <p:spPr>
          <a:xfrm>
            <a:off x="1467853" y="6316579"/>
            <a:ext cx="7101624" cy="369332"/>
          </a:xfrm>
          <a:prstGeom prst="rect">
            <a:avLst/>
          </a:prstGeom>
          <a:noFill/>
        </p:spPr>
        <p:txBody>
          <a:bodyPr wrap="none" rtlCol="0">
            <a:spAutoFit/>
          </a:bodyPr>
          <a:lstStyle/>
          <a:p>
            <a:r>
              <a:rPr lang="fr-FR" dirty="0"/>
              <a:t>Source: Ministère de la Justice. Voir aussi le Code de procédure civile. </a:t>
            </a:r>
          </a:p>
        </p:txBody>
      </p:sp>
    </p:spTree>
    <p:extLst>
      <p:ext uri="{BB962C8B-B14F-4D97-AF65-F5344CB8AC3E}">
        <p14:creationId xmlns:p14="http://schemas.microsoft.com/office/powerpoint/2010/main" val="637713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95796A-CB73-C559-C96A-A95677199018}"/>
              </a:ext>
            </a:extLst>
          </p:cNvPr>
          <p:cNvSpPr>
            <a:spLocks noGrp="1"/>
          </p:cNvSpPr>
          <p:nvPr>
            <p:ph type="title"/>
          </p:nvPr>
        </p:nvSpPr>
        <p:spPr/>
        <p:txBody>
          <a:bodyPr>
            <a:normAutofit/>
          </a:bodyPr>
          <a:lstStyle/>
          <a:p>
            <a:r>
              <a:rPr lang="fr-FR" sz="2400" dirty="0"/>
              <a:t>Éviter le mobbing ou le limite: </a:t>
            </a:r>
            <a:br>
              <a:rPr lang="fr-FR" sz="2400" dirty="0"/>
            </a:br>
            <a:r>
              <a:rPr lang="fr-FR" sz="2400" dirty="0"/>
              <a:t>La médiation doit-elle être obligatoire? Est-ce réaliste?</a:t>
            </a:r>
          </a:p>
        </p:txBody>
      </p:sp>
      <p:pic>
        <p:nvPicPr>
          <p:cNvPr id="5" name="Espace réservé du contenu 4">
            <a:extLst>
              <a:ext uri="{FF2B5EF4-FFF2-40B4-BE49-F238E27FC236}">
                <a16:creationId xmlns:a16="http://schemas.microsoft.com/office/drawing/2014/main" id="{77CFA5DB-BA84-7987-F4FC-F5C606261241}"/>
              </a:ext>
            </a:extLst>
          </p:cNvPr>
          <p:cNvPicPr>
            <a:picLocks noGrp="1" noChangeAspect="1"/>
          </p:cNvPicPr>
          <p:nvPr>
            <p:ph idx="1"/>
          </p:nvPr>
        </p:nvPicPr>
        <p:blipFill>
          <a:blip r:embed="rId2"/>
          <a:stretch>
            <a:fillRect/>
          </a:stretch>
        </p:blipFill>
        <p:spPr>
          <a:xfrm>
            <a:off x="838200" y="1871181"/>
            <a:ext cx="10515600" cy="4260226"/>
          </a:xfrm>
        </p:spPr>
      </p:pic>
      <p:sp>
        <p:nvSpPr>
          <p:cNvPr id="7" name="ZoneTexte 6">
            <a:extLst>
              <a:ext uri="{FF2B5EF4-FFF2-40B4-BE49-F238E27FC236}">
                <a16:creationId xmlns:a16="http://schemas.microsoft.com/office/drawing/2014/main" id="{960332B6-FD88-8AA6-12D5-596582618C68}"/>
              </a:ext>
            </a:extLst>
          </p:cNvPr>
          <p:cNvSpPr txBox="1"/>
          <p:nvPr/>
        </p:nvSpPr>
        <p:spPr>
          <a:xfrm>
            <a:off x="1211302" y="6311900"/>
            <a:ext cx="7101624" cy="369332"/>
          </a:xfrm>
          <a:prstGeom prst="rect">
            <a:avLst/>
          </a:prstGeom>
          <a:noFill/>
        </p:spPr>
        <p:txBody>
          <a:bodyPr wrap="none" rtlCol="0">
            <a:spAutoFit/>
          </a:bodyPr>
          <a:lstStyle/>
          <a:p>
            <a:r>
              <a:rPr lang="fr-FR" dirty="0"/>
              <a:t>Source: Ministère de la Justice. Voir aussi le Code de procédure civile. </a:t>
            </a:r>
          </a:p>
        </p:txBody>
      </p:sp>
    </p:spTree>
    <p:extLst>
      <p:ext uri="{BB962C8B-B14F-4D97-AF65-F5344CB8AC3E}">
        <p14:creationId xmlns:p14="http://schemas.microsoft.com/office/powerpoint/2010/main" val="729856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A17E475-A9A2-4EFB-19BA-43D8F35D448D}"/>
              </a:ext>
            </a:extLst>
          </p:cNvPr>
          <p:cNvPicPr>
            <a:picLocks noGrp="1" noChangeAspect="1"/>
          </p:cNvPicPr>
          <p:nvPr>
            <p:ph idx="1"/>
          </p:nvPr>
        </p:nvPicPr>
        <p:blipFill>
          <a:blip r:embed="rId2"/>
          <a:stretch>
            <a:fillRect/>
          </a:stretch>
        </p:blipFill>
        <p:spPr>
          <a:xfrm>
            <a:off x="1170432" y="268224"/>
            <a:ext cx="9668256" cy="5908739"/>
          </a:xfrm>
        </p:spPr>
      </p:pic>
    </p:spTree>
    <p:extLst>
      <p:ext uri="{BB962C8B-B14F-4D97-AF65-F5344CB8AC3E}">
        <p14:creationId xmlns:p14="http://schemas.microsoft.com/office/powerpoint/2010/main" val="131548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12B3C2-3A49-AD05-F162-C44529C9DB43}"/>
              </a:ext>
            </a:extLst>
          </p:cNvPr>
          <p:cNvSpPr>
            <a:spLocks noGrp="1"/>
          </p:cNvSpPr>
          <p:nvPr>
            <p:ph type="title"/>
          </p:nvPr>
        </p:nvSpPr>
        <p:spPr>
          <a:xfrm>
            <a:off x="838200" y="2314240"/>
            <a:ext cx="10515600" cy="1325563"/>
          </a:xfrm>
        </p:spPr>
        <p:txBody>
          <a:bodyPr/>
          <a:lstStyle/>
          <a:p>
            <a:r>
              <a:rPr lang="fr-FR" dirty="0"/>
              <a:t>Quelques  données pertinentes</a:t>
            </a:r>
          </a:p>
        </p:txBody>
      </p:sp>
    </p:spTree>
    <p:extLst>
      <p:ext uri="{BB962C8B-B14F-4D97-AF65-F5344CB8AC3E}">
        <p14:creationId xmlns:p14="http://schemas.microsoft.com/office/powerpoint/2010/main" val="1131789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0119CA-0622-ACB1-3192-AD7A7BD62FB2}"/>
              </a:ext>
            </a:extLst>
          </p:cNvPr>
          <p:cNvSpPr>
            <a:spLocks noGrp="1"/>
          </p:cNvSpPr>
          <p:nvPr>
            <p:ph type="title"/>
          </p:nvPr>
        </p:nvSpPr>
        <p:spPr/>
        <p:txBody>
          <a:bodyPr/>
          <a:lstStyle/>
          <a:p>
            <a:r>
              <a:rPr lang="fr-FR" dirty="0"/>
              <a:t>Nature des allégations de manquement à la CRR</a:t>
            </a:r>
          </a:p>
        </p:txBody>
      </p:sp>
      <p:pic>
        <p:nvPicPr>
          <p:cNvPr id="5" name="Espace réservé du contenu 4">
            <a:extLst>
              <a:ext uri="{FF2B5EF4-FFF2-40B4-BE49-F238E27FC236}">
                <a16:creationId xmlns:a16="http://schemas.microsoft.com/office/drawing/2014/main" id="{57C42AD2-3A3A-15E6-591E-378578EAB729}"/>
              </a:ext>
            </a:extLst>
          </p:cNvPr>
          <p:cNvPicPr>
            <a:picLocks noGrp="1" noChangeAspect="1"/>
          </p:cNvPicPr>
          <p:nvPr>
            <p:ph idx="1"/>
          </p:nvPr>
        </p:nvPicPr>
        <p:blipFill>
          <a:blip r:embed="rId2"/>
          <a:stretch>
            <a:fillRect/>
          </a:stretch>
        </p:blipFill>
        <p:spPr>
          <a:xfrm>
            <a:off x="2584343" y="1825625"/>
            <a:ext cx="7023313" cy="4351338"/>
          </a:xfrm>
        </p:spPr>
      </p:pic>
    </p:spTree>
    <p:extLst>
      <p:ext uri="{BB962C8B-B14F-4D97-AF65-F5344CB8AC3E}">
        <p14:creationId xmlns:p14="http://schemas.microsoft.com/office/powerpoint/2010/main" val="3359418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D7558D-0BCB-2BD0-52EE-BDF6C6D8CC2E}"/>
              </a:ext>
            </a:extLst>
          </p:cNvPr>
          <p:cNvSpPr>
            <a:spLocks noGrp="1"/>
          </p:cNvSpPr>
          <p:nvPr>
            <p:ph type="title"/>
          </p:nvPr>
        </p:nvSpPr>
        <p:spPr/>
        <p:txBody>
          <a:bodyPr>
            <a:normAutofit/>
          </a:bodyPr>
          <a:lstStyle/>
          <a:p>
            <a:r>
              <a:rPr lang="fr-FR" sz="3200" dirty="0"/>
              <a:t>Explications souvent inconnues des motifs de rétractions d’articles </a:t>
            </a:r>
          </a:p>
        </p:txBody>
      </p:sp>
      <p:pic>
        <p:nvPicPr>
          <p:cNvPr id="5" name="Espace réservé du contenu 4">
            <a:extLst>
              <a:ext uri="{FF2B5EF4-FFF2-40B4-BE49-F238E27FC236}">
                <a16:creationId xmlns:a16="http://schemas.microsoft.com/office/drawing/2014/main" id="{975315D8-DEAD-943C-8637-CC1B411CAA83}"/>
              </a:ext>
            </a:extLst>
          </p:cNvPr>
          <p:cNvPicPr>
            <a:picLocks noGrp="1" noChangeAspect="1"/>
          </p:cNvPicPr>
          <p:nvPr>
            <p:ph idx="1"/>
          </p:nvPr>
        </p:nvPicPr>
        <p:blipFill>
          <a:blip r:embed="rId2"/>
          <a:stretch>
            <a:fillRect/>
          </a:stretch>
        </p:blipFill>
        <p:spPr>
          <a:xfrm>
            <a:off x="164432" y="1483563"/>
            <a:ext cx="6164179" cy="4082295"/>
          </a:xfrm>
        </p:spPr>
      </p:pic>
      <p:pic>
        <p:nvPicPr>
          <p:cNvPr id="3" name="Espace réservé du contenu 4">
            <a:extLst>
              <a:ext uri="{FF2B5EF4-FFF2-40B4-BE49-F238E27FC236}">
                <a16:creationId xmlns:a16="http://schemas.microsoft.com/office/drawing/2014/main" id="{C369A0E7-8A32-3442-3B2D-6389B0F94B13}"/>
              </a:ext>
            </a:extLst>
          </p:cNvPr>
          <p:cNvPicPr>
            <a:picLocks noChangeAspect="1"/>
          </p:cNvPicPr>
          <p:nvPr/>
        </p:nvPicPr>
        <p:blipFill>
          <a:blip r:embed="rId3"/>
          <a:stretch>
            <a:fillRect/>
          </a:stretch>
        </p:blipFill>
        <p:spPr>
          <a:xfrm>
            <a:off x="5955632" y="1690688"/>
            <a:ext cx="5807105" cy="3875170"/>
          </a:xfrm>
          <a:prstGeom prst="rect">
            <a:avLst/>
          </a:prstGeom>
        </p:spPr>
      </p:pic>
    </p:spTree>
    <p:extLst>
      <p:ext uri="{BB962C8B-B14F-4D97-AF65-F5344CB8AC3E}">
        <p14:creationId xmlns:p14="http://schemas.microsoft.com/office/powerpoint/2010/main" val="4205922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DBA29-95A2-8AEA-2A98-9F8374F1DC5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C94E8B7-1321-DA13-23CA-A95B3097D58D}"/>
              </a:ext>
            </a:extLst>
          </p:cNvPr>
          <p:cNvSpPr>
            <a:spLocks noGrp="1"/>
          </p:cNvSpPr>
          <p:nvPr>
            <p:ph type="title"/>
          </p:nvPr>
        </p:nvSpPr>
        <p:spPr>
          <a:xfrm>
            <a:off x="225015" y="193003"/>
            <a:ext cx="10515600" cy="678367"/>
          </a:xfrm>
        </p:spPr>
        <p:txBody>
          <a:bodyPr>
            <a:normAutofit fontScale="90000"/>
          </a:bodyPr>
          <a:lstStyle/>
          <a:p>
            <a:r>
              <a:rPr lang="fr-FR" sz="2400" dirty="0"/>
              <a:t>Rétractation d’articles scientifiques à la suite d’allégations : Impact sur la santé mentale et la qualité de l’enseignement et de la recherche?</a:t>
            </a:r>
          </a:p>
        </p:txBody>
      </p:sp>
      <p:pic>
        <p:nvPicPr>
          <p:cNvPr id="8" name="Espace réservé du contenu 7">
            <a:extLst>
              <a:ext uri="{FF2B5EF4-FFF2-40B4-BE49-F238E27FC236}">
                <a16:creationId xmlns:a16="http://schemas.microsoft.com/office/drawing/2014/main" id="{A1788F2D-FD82-B036-EB0F-CB7B236BA7C7}"/>
              </a:ext>
            </a:extLst>
          </p:cNvPr>
          <p:cNvPicPr>
            <a:picLocks noGrp="1" noChangeAspect="1"/>
          </p:cNvPicPr>
          <p:nvPr>
            <p:ph idx="1"/>
          </p:nvPr>
        </p:nvPicPr>
        <p:blipFill>
          <a:blip r:embed="rId2"/>
          <a:stretch>
            <a:fillRect/>
          </a:stretch>
        </p:blipFill>
        <p:spPr>
          <a:xfrm>
            <a:off x="1245704" y="871370"/>
            <a:ext cx="8737391" cy="5305593"/>
          </a:xfrm>
        </p:spPr>
      </p:pic>
      <p:sp>
        <p:nvSpPr>
          <p:cNvPr id="9" name="ZoneTexte 8">
            <a:extLst>
              <a:ext uri="{FF2B5EF4-FFF2-40B4-BE49-F238E27FC236}">
                <a16:creationId xmlns:a16="http://schemas.microsoft.com/office/drawing/2014/main" id="{3B40F38F-D46E-6E4C-BF5B-68474E6EA682}"/>
              </a:ext>
            </a:extLst>
          </p:cNvPr>
          <p:cNvSpPr txBox="1"/>
          <p:nvPr/>
        </p:nvSpPr>
        <p:spPr>
          <a:xfrm>
            <a:off x="1602889" y="6379285"/>
            <a:ext cx="9855583" cy="369332"/>
          </a:xfrm>
          <a:prstGeom prst="rect">
            <a:avLst/>
          </a:prstGeom>
          <a:noFill/>
        </p:spPr>
        <p:txBody>
          <a:bodyPr wrap="none" rtlCol="0">
            <a:spAutoFit/>
          </a:bodyPr>
          <a:lstStyle/>
          <a:p>
            <a:r>
              <a:rPr lang="fr-FR" dirty="0"/>
              <a:t>https://</a:t>
            </a:r>
            <a:r>
              <a:rPr lang="fr-FR" dirty="0" err="1"/>
              <a:t>www.acfas.ca</a:t>
            </a:r>
            <a:r>
              <a:rPr lang="fr-FR" dirty="0"/>
              <a:t>/publications/magazine/2013/11/fraude-scientifique-</a:t>
            </a:r>
            <a:r>
              <a:rPr lang="fr-FR" dirty="0" err="1"/>
              <a:t>eclabousse</a:t>
            </a:r>
            <a:r>
              <a:rPr lang="fr-FR" dirty="0"/>
              <a:t>-coauteurs</a:t>
            </a:r>
          </a:p>
        </p:txBody>
      </p:sp>
    </p:spTree>
    <p:extLst>
      <p:ext uri="{BB962C8B-B14F-4D97-AF65-F5344CB8AC3E}">
        <p14:creationId xmlns:p14="http://schemas.microsoft.com/office/powerpoint/2010/main" val="1564709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84D725-AFDB-72C0-3E71-E21D68797249}"/>
              </a:ext>
            </a:extLst>
          </p:cNvPr>
          <p:cNvSpPr>
            <a:spLocks noGrp="1"/>
          </p:cNvSpPr>
          <p:nvPr>
            <p:ph type="title"/>
          </p:nvPr>
        </p:nvSpPr>
        <p:spPr/>
        <p:txBody>
          <a:bodyPr/>
          <a:lstStyle/>
          <a:p>
            <a:r>
              <a:rPr lang="fr-FR" dirty="0"/>
              <a:t>Perception quant à l’utilité des processus de plainte (s)</a:t>
            </a:r>
          </a:p>
        </p:txBody>
      </p:sp>
      <p:pic>
        <p:nvPicPr>
          <p:cNvPr id="5" name="Espace réservé du contenu 4">
            <a:extLst>
              <a:ext uri="{FF2B5EF4-FFF2-40B4-BE49-F238E27FC236}">
                <a16:creationId xmlns:a16="http://schemas.microsoft.com/office/drawing/2014/main" id="{F4CEA2BE-5453-6655-8E67-B490745F6147}"/>
              </a:ext>
            </a:extLst>
          </p:cNvPr>
          <p:cNvPicPr>
            <a:picLocks noGrp="1" noChangeAspect="1"/>
          </p:cNvPicPr>
          <p:nvPr>
            <p:ph idx="1"/>
          </p:nvPr>
        </p:nvPicPr>
        <p:blipFill>
          <a:blip r:embed="rId2"/>
          <a:stretch>
            <a:fillRect/>
          </a:stretch>
        </p:blipFill>
        <p:spPr>
          <a:xfrm>
            <a:off x="2595499" y="1825625"/>
            <a:ext cx="7001002" cy="4351338"/>
          </a:xfrm>
        </p:spPr>
      </p:pic>
    </p:spTree>
    <p:extLst>
      <p:ext uri="{BB962C8B-B14F-4D97-AF65-F5344CB8AC3E}">
        <p14:creationId xmlns:p14="http://schemas.microsoft.com/office/powerpoint/2010/main" val="146823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C527AE-CC38-4235-6853-4172682621BD}"/>
              </a:ext>
            </a:extLst>
          </p:cNvPr>
          <p:cNvSpPr>
            <a:spLocks noGrp="1"/>
          </p:cNvSpPr>
          <p:nvPr>
            <p:ph type="title"/>
          </p:nvPr>
        </p:nvSpPr>
        <p:spPr/>
        <p:txBody>
          <a:bodyPr/>
          <a:lstStyle/>
          <a:p>
            <a:r>
              <a:rPr lang="fr-FR" dirty="0"/>
              <a:t>Études de cas réels avec mobbing présent</a:t>
            </a:r>
          </a:p>
        </p:txBody>
      </p:sp>
      <p:sp>
        <p:nvSpPr>
          <p:cNvPr id="3" name="Espace réservé du contenu 2">
            <a:extLst>
              <a:ext uri="{FF2B5EF4-FFF2-40B4-BE49-F238E27FC236}">
                <a16:creationId xmlns:a16="http://schemas.microsoft.com/office/drawing/2014/main" id="{8AE23101-56E5-3534-0D8E-9EEB7EC46721}"/>
              </a:ext>
            </a:extLst>
          </p:cNvPr>
          <p:cNvSpPr>
            <a:spLocks noGrp="1"/>
          </p:cNvSpPr>
          <p:nvPr>
            <p:ph idx="1"/>
          </p:nvPr>
        </p:nvSpPr>
        <p:spPr/>
        <p:txBody>
          <a:bodyPr/>
          <a:lstStyle/>
          <a:p>
            <a:endParaRPr lang="fr-FR" dirty="0"/>
          </a:p>
          <a:p>
            <a:pPr marL="514350" indent="-514350">
              <a:buFont typeface="+mj-lt"/>
              <a:buAutoNum type="arabicPeriod"/>
            </a:pPr>
            <a:r>
              <a:rPr lang="fr-FR" dirty="0"/>
              <a:t>Affaire Robillard (plagiat/harcèlement) </a:t>
            </a:r>
          </a:p>
          <a:p>
            <a:pPr marL="514350" indent="-514350">
              <a:buFont typeface="+mj-lt"/>
              <a:buAutoNum type="arabicPeriod"/>
            </a:pPr>
            <a:r>
              <a:rPr lang="fr-FR" dirty="0"/>
              <a:t>Affaire </a:t>
            </a:r>
            <a:r>
              <a:rPr lang="fr-FR" dirty="0" err="1"/>
              <a:t>Birch</a:t>
            </a:r>
            <a:r>
              <a:rPr lang="fr-FR" dirty="0"/>
              <a:t> (harcèlement)</a:t>
            </a:r>
          </a:p>
          <a:p>
            <a:pPr marL="0" indent="0">
              <a:buNone/>
            </a:pPr>
            <a:endParaRPr lang="fr-FR" dirty="0"/>
          </a:p>
        </p:txBody>
      </p:sp>
    </p:spTree>
    <p:extLst>
      <p:ext uri="{BB962C8B-B14F-4D97-AF65-F5344CB8AC3E}">
        <p14:creationId xmlns:p14="http://schemas.microsoft.com/office/powerpoint/2010/main" val="125287645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14126</TotalTime>
  <Words>1352</Words>
  <Application>Microsoft Macintosh PowerPoint</Application>
  <PresentationFormat>Grand écran</PresentationFormat>
  <Paragraphs>90</Paragraphs>
  <Slides>38</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38</vt:i4>
      </vt:variant>
    </vt:vector>
  </HeadingPairs>
  <TitlesOfParts>
    <vt:vector size="46" baseType="lpstr">
      <vt:lpstr>Aptos</vt:lpstr>
      <vt:lpstr>Aptos Display</vt:lpstr>
      <vt:lpstr>Arial</vt:lpstr>
      <vt:lpstr>ArialMT</vt:lpstr>
      <vt:lpstr>Calibri</vt:lpstr>
      <vt:lpstr>Helvetica</vt:lpstr>
      <vt:lpstr>Times New Roman</vt:lpstr>
      <vt:lpstr>Thème Office</vt:lpstr>
      <vt:lpstr>Mobbing et actes d’intimidations implicites perpétrés au sein des structures universitaires et la mobilisation des modes de prévention et règlement des différends</vt:lpstr>
      <vt:lpstr>Comment je me suis intéressée au « mobbing » dans le milieu universitaire? </vt:lpstr>
      <vt:lpstr>Comment je me suis intéressée au « mobbing » dans le milieu universitaire? </vt:lpstr>
      <vt:lpstr>Quelques  données pertinentes</vt:lpstr>
      <vt:lpstr>Nature des allégations de manquement à la CRR</vt:lpstr>
      <vt:lpstr>Explications souvent inconnues des motifs de rétractions d’articles </vt:lpstr>
      <vt:lpstr>Rétractation d’articles scientifiques à la suite d’allégations : Impact sur la santé mentale et la qualité de l’enseignement et de la recherche?</vt:lpstr>
      <vt:lpstr>Perception quant à l’utilité des processus de plainte (s)</vt:lpstr>
      <vt:lpstr>Études de cas réels avec mobbing présent</vt:lpstr>
      <vt:lpstr>1. Affaire Robillard</vt:lpstr>
      <vt:lpstr>Syndicat des professeures et professeurs de l’Université du Québec à Montréal (Robert Robillard) c. Université du Québec à Montréal, 2015 QCCA 1256. </vt:lpstr>
      <vt:lpstr>La suite de cette affaire</vt:lpstr>
      <vt:lpstr>Prononcés clés de cette sentence arbitrale</vt:lpstr>
      <vt:lpstr>Refus de l’assemblée de réintégrer malgré la décision de la Cour</vt:lpstr>
      <vt:lpstr>Présentation PowerPoint</vt:lpstr>
      <vt:lpstr>Présentation PowerPoint</vt:lpstr>
      <vt:lpstr>Bases des griefs qui suivent</vt:lpstr>
      <vt:lpstr>Présentation PowerPoint</vt:lpstr>
      <vt:lpstr>Analyse par l’arbitre</vt:lpstr>
      <vt:lpstr>Analyse par l’arbitre</vt:lpstr>
      <vt:lpstr>Analyse par l’arbitre</vt:lpstr>
      <vt:lpstr>Analyse par l’arbitre</vt:lpstr>
      <vt:lpstr>Analyse par l’arbitre</vt:lpstr>
      <vt:lpstr>Analyse par l’arbitre</vt:lpstr>
      <vt:lpstr>Analyse par l’arbitre</vt:lpstr>
      <vt:lpstr>2. Affaire Birch</vt:lpstr>
      <vt:lpstr>Présentation PowerPoint</vt:lpstr>
      <vt:lpstr>2. Affaire Birch</vt:lpstr>
      <vt:lpstr>2. Affaire Birch</vt:lpstr>
      <vt:lpstr>Syndicat du personnel enseignant du campus de Saint-Lawrence et Cégep Champlain - St. Lawrence (Lisa Birch) 2024 QCTA 180  </vt:lpstr>
      <vt:lpstr>Syndicat du personnel enseignant du campus de Saint-Lawrence et Cégep Champlain - St. Lawrence (Lisa Birch) 2024 QCTA 180  </vt:lpstr>
      <vt:lpstr>Syndicat du personnel enseignant du campus de Saint-Lawrence et Cégep Champlain - St. Lawrence (Lisa Birch) 2024 QCTA 180  </vt:lpstr>
      <vt:lpstr>2. Affaire Birch</vt:lpstr>
      <vt:lpstr>Conclusion</vt:lpstr>
      <vt:lpstr>Conclusion </vt:lpstr>
      <vt:lpstr>Éviter le mobbing ou le limite:  La médiation doit-elle être obligatoire? Est-ce réaliste?</vt:lpstr>
      <vt:lpstr>Éviter le mobbing ou le limite:  La médiation doit-elle être obligatoire? Est-ce réaliste?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Bourassa Forcier, Mélanie</dc:creator>
  <cp:lastModifiedBy>Bourassa Forcier, Mélanie</cp:lastModifiedBy>
  <cp:revision>65</cp:revision>
  <dcterms:created xsi:type="dcterms:W3CDTF">2024-09-23T10:23:46Z</dcterms:created>
  <dcterms:modified xsi:type="dcterms:W3CDTF">2025-05-08T22:16:32Z</dcterms:modified>
</cp:coreProperties>
</file>